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3" r:id="rId3"/>
    <p:sldId id="259" r:id="rId5"/>
    <p:sldId id="261" r:id="rId6"/>
    <p:sldId id="260" r:id="rId7"/>
    <p:sldId id="262" r:id="rId8"/>
    <p:sldId id="269" r:id="rId9"/>
    <p:sldId id="270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95"/>
        <p:guide pos="384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9E290E-B897-4C81-8DB9-5E218080C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73910-F208-4636-A090-B1B04B1D62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9E290E-B897-4C81-8DB9-5E218080C6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5.xml"/><Relationship Id="rId3" Type="http://schemas.openxmlformats.org/officeDocument/2006/relationships/image" Target="../media/image1.png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6.xml"/><Relationship Id="rId2" Type="http://schemas.openxmlformats.org/officeDocument/2006/relationships/image" Target="../media/image2.png"/><Relationship Id="rId1" Type="http://schemas.openxmlformats.org/officeDocument/2006/relationships/hyperlink" Target="http://www.pocketuni.net/" TargetMode="Externa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9.xml"/><Relationship Id="rId4" Type="http://schemas.openxmlformats.org/officeDocument/2006/relationships/image" Target="../media/image4.jpeg"/><Relationship Id="rId3" Type="http://schemas.openxmlformats.org/officeDocument/2006/relationships/image" Target="../media/image3.png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71.xml"/><Relationship Id="rId2" Type="http://schemas.openxmlformats.org/officeDocument/2006/relationships/image" Target="../media/image5.png"/><Relationship Id="rId1" Type="http://schemas.openxmlformats.org/officeDocument/2006/relationships/tags" Target="../tags/tag7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3590925" y="4312285"/>
            <a:ext cx="5010150" cy="692150"/>
          </a:xfrm>
        </p:spPr>
        <p:txBody>
          <a:bodyPr wrap="square" rtlCol="0">
            <a:normAutofit fontScale="90000"/>
          </a:bodyPr>
          <a:lstStyle/>
          <a:p>
            <a:pPr>
              <a:defRPr/>
            </a:pPr>
            <a:r>
              <a:rPr lang="en-US" altLang="zh-CN" sz="2400" b="1" dirty="0">
                <a:latin typeface="+mn-lt"/>
                <a:ea typeface="+mn-ea"/>
              </a:rPr>
              <a:t>——</a:t>
            </a:r>
            <a:r>
              <a:rPr lang="zh-CN" altLang="en-US" sz="2400" b="1" dirty="0">
                <a:latin typeface="+mn-lt"/>
                <a:ea typeface="+mn-ea"/>
              </a:rPr>
              <a:t>登录及学分申请操作说明</a:t>
            </a:r>
            <a:r>
              <a:rPr lang="en-US" altLang="zh-CN" sz="2400" b="1" dirty="0">
                <a:latin typeface="+mn-lt"/>
                <a:ea typeface="+mn-ea"/>
              </a:rPr>
              <a:t>——</a:t>
            </a:r>
            <a:endParaRPr lang="en-US" altLang="zh-CN" sz="2400" b="1" dirty="0">
              <a:latin typeface="+mn-lt"/>
              <a:ea typeface="+mn-ea"/>
            </a:endParaRPr>
          </a:p>
        </p:txBody>
      </p:sp>
      <p:sp>
        <p:nvSpPr>
          <p:cNvPr id="39940" name="Rectangle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196260" y="970915"/>
            <a:ext cx="9799200" cy="2570400"/>
          </a:xfrm>
        </p:spPr>
        <p:txBody>
          <a:bodyPr wrap="square">
            <a:normAutofit fontScale="90000"/>
          </a:bodyPr>
          <a:lstStyle/>
          <a:p>
            <a:pPr>
              <a:spcAft>
                <a:spcPts val="0"/>
              </a:spcAft>
              <a:defRPr/>
            </a:pPr>
            <a:r>
              <a:rPr lang="en-US" altLang="zh-CN" sz="6600" dirty="0">
                <a:latin typeface="+mj-lt"/>
                <a:ea typeface="+mj-ea"/>
              </a:rPr>
              <a:t>             </a:t>
            </a:r>
            <a:r>
              <a:rPr lang="zh-CN" altLang="en-US" sz="6600" dirty="0">
                <a:latin typeface="+mj-lt"/>
                <a:ea typeface="+mj-ea"/>
              </a:rPr>
              <a:t>口袋校园</a:t>
            </a:r>
            <a:br>
              <a:rPr lang="zh-CN" altLang="en-US" sz="4800" dirty="0">
                <a:latin typeface="+mj-lt"/>
                <a:ea typeface="+mj-ea"/>
              </a:rPr>
            </a:br>
            <a:r>
              <a:rPr lang="zh-CN" altLang="en-US" sz="4800" dirty="0">
                <a:latin typeface="+mj-lt"/>
                <a:ea typeface="+mj-ea"/>
              </a:rPr>
              <a:t>                   </a:t>
            </a:r>
            <a:r>
              <a:rPr lang="en-US" altLang="zh-CN" sz="2800" dirty="0">
                <a:latin typeface="+mj-lt"/>
                <a:ea typeface="+mj-ea"/>
              </a:rPr>
              <a:t>Pocket University</a:t>
            </a:r>
            <a:endParaRPr lang="en-US" altLang="zh-CN" sz="2800" dirty="0">
              <a:latin typeface="+mj-lt"/>
              <a:ea typeface="+mj-ea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820" y="1181100"/>
            <a:ext cx="3353435" cy="215074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1175" y="508635"/>
            <a:ext cx="9649460" cy="6582410"/>
          </a:xfrm>
        </p:spPr>
        <p:txBody>
          <a:bodyPr vert="horz" wrap="square" lIns="91440" tIns="45720" rIns="91440" bIns="45720" numCol="1" rtlCol="0" anchor="ctr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sz="2000" i="0" u="none" strike="noStrike" kern="1200" cap="none" spc="0" normalizeH="0" baseline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</a:rPr>
            </a:br>
            <a:r>
              <a:rPr kumimoji="0" sz="2000" i="0" u="none" strike="noStrike" kern="1200" cap="none" spc="0" normalizeH="0" baseline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</a:rPr>
              <a:t>1、电脑端登陆网址：</a:t>
            </a:r>
            <a:r>
              <a:rPr kumimoji="0" lang="en-US" altLang="zh-CN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1"/>
              </a:rPr>
              <a:t>http://www.pocketuni.net/</a:t>
            </a:r>
            <a:br>
              <a:rPr kumimoji="0" lang="en-US" altLang="zh-CN" sz="1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</a:t>
            </a:r>
            <a:r>
              <a:rPr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用</a:t>
            </a:r>
            <a:r>
              <a:rPr lang="en-US"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 </a:t>
            </a:r>
            <a:r>
              <a:rPr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户</a:t>
            </a:r>
            <a:r>
              <a:rPr lang="en-US"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 </a:t>
            </a:r>
            <a:r>
              <a:rPr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名</a:t>
            </a:r>
            <a:r>
              <a:rPr lang="zh-CN"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：</a:t>
            </a:r>
            <a:r>
              <a:rPr lang="en-US" altLang="zh-CN"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  </a:t>
            </a:r>
            <a:r>
              <a:rPr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学号</a:t>
            </a:r>
            <a:br>
              <a:rPr lang="zh-CN"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</a:br>
            <a:r>
              <a:rPr lang="zh-CN"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 </a:t>
            </a:r>
            <a:r>
              <a:rPr lang="en-US" altLang="zh-CN"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       </a:t>
            </a:r>
            <a:r>
              <a:rPr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初始密码：</a:t>
            </a:r>
            <a:r>
              <a:rPr lang="en-US" altLang="zh-CN" sz="1800" spc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  <a:sym typeface="+mn-ea"/>
              </a:rPr>
              <a:t> </a:t>
            </a:r>
            <a:r>
              <a:rPr lang="en-US" altLang="zh-CN" sz="1800" spc="0" dirty="0">
                <a:solidFill>
                  <a:srgbClr val="FF0000"/>
                </a:solidFill>
                <a:latin typeface="+mj-ea"/>
                <a:ea typeface="+mj-ea"/>
                <a:cs typeface="+mn-cs"/>
                <a:sym typeface="+mn-ea"/>
              </a:rPr>
              <a:t>HS1234</a:t>
            </a:r>
            <a:r>
              <a:rPr lang="en-US" sz="1800" spc="0" dirty="0">
                <a:solidFill>
                  <a:srgbClr val="FF0000"/>
                </a:solidFill>
                <a:latin typeface="+mj-ea"/>
                <a:ea typeface="+mj-ea"/>
                <a:cs typeface="+mn-cs"/>
                <a:sym typeface="+mn-ea"/>
              </a:rPr>
              <a:t> </a:t>
            </a: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sz="2000" b="1" i="0" u="none" strike="noStrike" kern="1200" cap="none" spc="0" normalizeH="0" baseline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</a:rPr>
            </a:br>
            <a:br>
              <a:rPr kumimoji="0" sz="2000" i="0" u="none" strike="noStrike" kern="1200" cap="none" spc="0" normalizeH="0" baseline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</a:rPr>
            </a:br>
            <a:r>
              <a:rPr kumimoji="0" sz="2000" i="0" u="none" strike="noStrike" kern="1200" cap="none" spc="0" normalizeH="0" baseline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</a:rPr>
              <a:t>  </a:t>
            </a:r>
            <a:br>
              <a:rPr kumimoji="0" sz="2000" i="0" u="none" strike="noStrike" kern="1200" cap="none" spc="0" normalizeH="0" baseline="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cs typeface="+mn-cs"/>
              </a:rPr>
            </a:br>
            <a:endParaRPr kumimoji="0" sz="2000" i="0" u="none" strike="noStrike" kern="1200" cap="none" spc="0" normalizeH="0" baseline="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425" y="117475"/>
            <a:ext cx="660146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</a:t>
            </a:r>
            <a:endParaRPr lang="zh-CN" altLang="en-US" sz="2000" b="1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  <a:sym typeface="+mn-ea"/>
            </a:endParaRPr>
          </a:p>
        </p:txBody>
      </p:sp>
      <p:pic>
        <p:nvPicPr>
          <p:cNvPr id="5" name="图片 5" descr="C:\Users\Administrator\Desktop\QQ截图201704210923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0450" y="2442845"/>
            <a:ext cx="9463118" cy="39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-112" y="117363"/>
            <a:ext cx="11029950" cy="700088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dirty="0">
                <a:latin typeface="+mj-lt"/>
                <a:ea typeface="+mj-ea"/>
              </a:rPr>
              <a:t> </a:t>
            </a:r>
            <a:r>
              <a:rPr lang="zh-CN" altLang="en-US" sz="2800" dirty="0">
                <a:latin typeface="+mj-ea"/>
                <a:ea typeface="+mj-ea"/>
                <a:sym typeface="+mn-ea"/>
              </a:rPr>
              <a:t>一、登陆PU平台</a:t>
            </a:r>
            <a:r>
              <a:rPr lang="en-US" altLang="zh-CN" dirty="0">
                <a:latin typeface="+mj-lt"/>
                <a:ea typeface="+mj-ea"/>
              </a:rPr>
              <a:t> </a:t>
            </a:r>
            <a:endParaRPr lang="en-US" altLang="zh-CN" dirty="0">
              <a:latin typeface="+mj-lt"/>
              <a:ea typeface="+mj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-2194560" y="553085"/>
            <a:ext cx="6869430" cy="93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685800">
              <a:lnSpc>
                <a:spcPct val="100000"/>
              </a:lnSpc>
              <a:spcBef>
                <a:spcPct val="0"/>
              </a:spcBef>
              <a:buNone/>
              <a:defRPr sz="3600" b="1" i="0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 defTabSz="914400" eaLnBrk="1" fontAlgn="auto" hangingPunct="1"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dirty="0">
                <a:gradFill>
                  <a:gsLst>
                    <a:gs pos="0">
                      <a:schemeClr val="accent1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2700000" scaled="1"/>
                </a:gradFill>
              </a:rPr>
              <a:t>                  </a:t>
            </a:r>
            <a:r>
              <a:rPr sz="2000" dirty="0">
                <a:solidFill>
                  <a:schemeClr val="accent1">
                    <a:lumMod val="75000"/>
                  </a:schemeClr>
                </a:solidFill>
                <a:latin typeface="+mj-ea"/>
                <a:cs typeface="+mn-cs"/>
              </a:rPr>
              <a:t>  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+mj-ea"/>
                <a:cs typeface="+mn-cs"/>
              </a:rPr>
              <a:t>2</a:t>
            </a:r>
            <a:r>
              <a:rPr sz="2000" dirty="0">
                <a:solidFill>
                  <a:schemeClr val="accent1">
                    <a:lumMod val="75000"/>
                  </a:schemeClr>
                </a:solidFill>
                <a:latin typeface="+mj-ea"/>
                <a:cs typeface="+mn-cs"/>
              </a:rPr>
              <a:t>、</a:t>
            </a:r>
            <a:r>
              <a:rPr lang="zh-CN" sz="2000" dirty="0">
                <a:solidFill>
                  <a:schemeClr val="accent1">
                    <a:lumMod val="75000"/>
                  </a:schemeClr>
                </a:solidFill>
                <a:latin typeface="+mj-ea"/>
                <a:cs typeface="+mn-cs"/>
              </a:rPr>
              <a:t>手机</a:t>
            </a:r>
            <a:r>
              <a:rPr sz="2000" dirty="0">
                <a:solidFill>
                  <a:schemeClr val="accent1">
                    <a:lumMod val="75000"/>
                  </a:schemeClr>
                </a:solidFill>
                <a:latin typeface="+mj-ea"/>
                <a:cs typeface="+mn-cs"/>
              </a:rPr>
              <a:t>端登录参与活动</a:t>
            </a:r>
            <a:endParaRPr sz="2000" dirty="0">
              <a:solidFill>
                <a:schemeClr val="accent1">
                  <a:lumMod val="75000"/>
                </a:schemeClr>
              </a:solidFill>
              <a:latin typeface="+mj-ea"/>
              <a:cs typeface="+mn-cs"/>
            </a:endParaRPr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1554600" y="6032336"/>
            <a:ext cx="9082800" cy="59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None/>
              <a:defRPr baseline="0"/>
            </a:lvl1pPr>
            <a:lvl2pPr marL="342900" indent="0" algn="just" defTabSz="685800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None/>
              <a:defRPr sz="1050" baseline="0"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6858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/>
            </a:lvl3pPr>
            <a:lvl4pPr marL="10287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/>
            </a:lvl4pPr>
            <a:lvl5pPr marL="13716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/>
            </a:lvl6pPr>
            <a:lvl7pPr marL="20574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/>
            </a:lvl7pPr>
            <a:lvl8pPr marL="24003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/>
            </a:lvl8pPr>
            <a:lvl9pPr marL="27432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/>
            </a:lvl9pPr>
          </a:lstStyle>
          <a:p>
            <a:r>
              <a:rPr lang="en-US" altLang="zh-CN" sz="1800" dirty="0">
                <a:latin typeface="+mn-lt"/>
                <a:ea typeface="+mn-ea"/>
              </a:rPr>
              <a:t>  </a:t>
            </a:r>
            <a:endParaRPr lang="en-US" altLang="zh-CN" sz="1800" dirty="0">
              <a:latin typeface="+mn-lt"/>
              <a:ea typeface="+mn-ea"/>
            </a:endParaRPr>
          </a:p>
        </p:txBody>
      </p:sp>
      <p:pic>
        <p:nvPicPr>
          <p:cNvPr id="3" name="图片 -2147482624" descr="Screenshot_2016-11-09-22-31-13-3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4595" y="1923415"/>
            <a:ext cx="2475865" cy="44049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-2147482623" descr="IMG_20161109_2325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2760" y="1923415"/>
            <a:ext cx="2528570" cy="4330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3742850" name="五边形 28"/>
          <p:cNvSpPr/>
          <p:nvPr/>
        </p:nvSpPr>
        <p:spPr>
          <a:xfrm>
            <a:off x="5451475" y="3727450"/>
            <a:ext cx="1002665" cy="294005"/>
          </a:xfrm>
          <a:prstGeom prst="homePlate">
            <a:avLst>
              <a:gd name="adj" fmla="val 50063"/>
            </a:avLst>
          </a:prstGeom>
          <a:solidFill>
            <a:srgbClr val="FFC000"/>
          </a:solidFill>
          <a:ln w="25400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755775" y="1315085"/>
            <a:ext cx="790194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4400" eaLnBrk="1" hangingPunct="1">
              <a:lnSpc>
                <a:spcPct val="100000"/>
              </a:lnSpc>
            </a:pPr>
            <a:r>
              <a:rPr lang="zh-CN" altLang="en-US" sz="2000" b="1" dirty="0" smtClean="0">
                <a:solidFill>
                  <a:srgbClr val="1624DA"/>
                </a:solidFill>
                <a:ea typeface="微软雅黑" panose="020B0503020204020204" pitchFamily="34" charset="-122"/>
              </a:rPr>
              <a:t>（手机版）下载并安装PU客户端，选择自己的学校，输入账号、密码</a:t>
            </a:r>
            <a:endParaRPr lang="zh-CN" altLang="en-US" sz="2000" b="1" dirty="0" smtClean="0">
              <a:solidFill>
                <a:srgbClr val="1624DA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170" y="100330"/>
            <a:ext cx="3816985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ea"/>
                <a:ea typeface="+mj-ea"/>
                <a:cs typeface="+mj-cs"/>
                <a:sym typeface="+mn-ea"/>
              </a:rPr>
              <a:t>一、登陆PU平台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</a:t>
            </a:r>
            <a:endParaRPr lang="zh-CN" altLang="en-US" sz="2000" b="1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60260" y="3830320"/>
            <a:ext cx="970915" cy="192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158355" y="3830320"/>
            <a:ext cx="22129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/>
              <a:t>南京财经大学红山学院</a:t>
            </a:r>
            <a:endParaRPr lang="zh-CN" altLang="en-US" sz="1000"/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10235" y="151765"/>
            <a:ext cx="993965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 eaLnBrk="1" fontAlgn="auto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defRPr/>
            </a:pPr>
            <a:r>
              <a:rPr sz="2000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3、完善个人资料，修改密码，</a:t>
            </a:r>
            <a:r>
              <a:rPr sz="2000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激活后即进入使用界面</a:t>
            </a:r>
            <a:r>
              <a:rPr lang="zh-CN" sz="2000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。</a:t>
            </a:r>
            <a:endParaRPr lang="zh-CN" sz="2000" b="1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  <a:sym typeface="+mn-ea"/>
            </a:endParaRPr>
          </a:p>
          <a:p>
            <a:pPr algn="l" defTabSz="914400" eaLnBrk="1" fontAlgn="auto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defRPr/>
            </a:pPr>
            <a:r>
              <a:rPr lang="zh-CN" sz="2000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</a:t>
            </a:r>
            <a:endParaRPr sz="2000" b="1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  <a:p>
            <a:pPr algn="l">
              <a:lnSpc>
                <a:spcPct val="130000"/>
              </a:lnSpc>
            </a:pPr>
            <a:r>
              <a:rPr sz="2000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    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                                                    </a:t>
            </a:r>
            <a:r>
              <a:rPr lang="zh-CN" altLang="en-US" sz="1800" b="1" dirty="0" smtClean="0">
                <a:solidFill>
                  <a:srgbClr val="1624DA"/>
                </a:solidFill>
                <a:ea typeface="微软雅黑" panose="020B0503020204020204" pitchFamily="34" charset="-122"/>
                <a:sym typeface="+mn-ea"/>
              </a:rPr>
              <a:t>点击【申请学时】即可进入学分申请页面</a:t>
            </a:r>
            <a:endParaRPr lang="zh-CN" altLang="en-US" sz="1800" b="1" dirty="0" smtClean="0">
              <a:solidFill>
                <a:srgbClr val="1624DA"/>
              </a:solidFill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r="-131" b="16576"/>
          <a:stretch>
            <a:fillRect/>
          </a:stretch>
        </p:blipFill>
        <p:spPr>
          <a:xfrm>
            <a:off x="916305" y="1336675"/>
            <a:ext cx="7741285" cy="5039995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 flipH="1">
            <a:off x="4845050" y="1167765"/>
            <a:ext cx="2896235" cy="129794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0170" y="100330"/>
            <a:ext cx="3816985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ea"/>
                <a:ea typeface="+mj-ea"/>
                <a:cs typeface="+mj-cs"/>
                <a:sym typeface="+mn-ea"/>
              </a:rPr>
              <a:t>二、申请学时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</a:t>
            </a:r>
            <a:endParaRPr lang="zh-CN" altLang="en-US" sz="2000" b="1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5800" y="901700"/>
            <a:ext cx="28879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◎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 </a:t>
            </a:r>
            <a:r>
              <a:rPr 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18级学生</a:t>
            </a:r>
            <a:endParaRPr lang="zh-CN" sz="2000" b="1" dirty="0">
              <a:solidFill>
                <a:schemeClr val="accent1">
                  <a:lumMod val="75000"/>
                </a:schemeClr>
              </a:solidFill>
              <a:effectLst/>
              <a:latin typeface="+mj-ea"/>
              <a:ea typeface="+mj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80970" y="395605"/>
            <a:ext cx="9391650" cy="90487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414010" y="779780"/>
            <a:ext cx="60731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defTabSz="914400" eaLnBrk="1" fontAlgn="auto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000" b="1" dirty="0" smtClean="0">
                <a:solidFill>
                  <a:srgbClr val="1624DA"/>
                </a:solidFill>
                <a:ea typeface="微软雅黑" panose="020B0503020204020204" pitchFamily="34" charset="-122"/>
                <a:sym typeface="+mn-ea"/>
              </a:rPr>
              <a:t>PU平台仅申请科技文化与技能类学分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                                     </a:t>
            </a:r>
            <a:endParaRPr lang="zh-CN" altLang="en-US" sz="1800" b="1" dirty="0" smtClean="0">
              <a:solidFill>
                <a:srgbClr val="1624DA"/>
              </a:solidFill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rcRect r="197" b="3998"/>
          <a:stretch>
            <a:fillRect/>
          </a:stretch>
        </p:blipFill>
        <p:spPr>
          <a:xfrm>
            <a:off x="782955" y="1377950"/>
            <a:ext cx="7070090" cy="535241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853045" y="2165350"/>
            <a:ext cx="4219575" cy="3261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/>
              <a:t>学生在PU平台“申请学时-科技文化与技能类”中进行学分申请，</a:t>
            </a:r>
            <a:r>
              <a:rPr lang="zh-CN" altLang="en-US" sz="2000" b="1" dirty="0" smtClean="0">
                <a:solidFill>
                  <a:srgbClr val="1624DA"/>
                </a:solidFill>
                <a:ea typeface="微软雅黑" panose="020B0503020204020204" pitchFamily="34" charset="-122"/>
              </a:rPr>
              <a:t>按要求填写获奖信息，成绩证明栏中请上传清晰证书照片，点击“校团委-陈萱老师”审核。</a:t>
            </a:r>
            <a:endParaRPr lang="zh-CN" altLang="en-US" b="1"/>
          </a:p>
          <a:p>
            <a:pPr algn="just"/>
            <a:endParaRPr lang="zh-CN" altLang="en-US"/>
          </a:p>
          <a:p>
            <a:pPr algn="just"/>
            <a:r>
              <a:rPr lang="zh-CN" altLang="en-US"/>
              <a:t>考核合格记1学分（成绩合格者，PU平台上发放40学时；成绩优秀者，PU平台上发放60学时）。PU平台认定通过后，找辅导员老师在《学分认定证》上填写等级，加盖个人印章（签字）认定。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0170" y="100330"/>
            <a:ext cx="3816985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ea"/>
                <a:ea typeface="+mj-ea"/>
                <a:cs typeface="+mj-cs"/>
                <a:sym typeface="+mn-ea"/>
              </a:rPr>
              <a:t>二、申请学时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</a:t>
            </a:r>
            <a:endParaRPr lang="zh-CN" altLang="en-US" sz="2000" b="1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5800" y="901700"/>
            <a:ext cx="28879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◎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 </a:t>
            </a:r>
            <a:r>
              <a:rPr 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1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9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、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20</a:t>
            </a:r>
            <a:r>
              <a:rPr 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级学生</a:t>
            </a:r>
            <a:endParaRPr lang="zh-CN" sz="2000" b="1" dirty="0">
              <a:solidFill>
                <a:schemeClr val="accent1">
                  <a:lumMod val="75000"/>
                </a:schemeClr>
              </a:solidFill>
              <a:effectLst/>
              <a:latin typeface="+mj-ea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25190" y="158750"/>
            <a:ext cx="6489700" cy="153797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178425" y="502920"/>
            <a:ext cx="6424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defTabSz="914400" eaLnBrk="1" fontAlgn="auto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000" b="1" dirty="0" smtClean="0">
                <a:solidFill>
                  <a:srgbClr val="1624DA"/>
                </a:solidFill>
                <a:ea typeface="微软雅黑" panose="020B0503020204020204" pitchFamily="34" charset="-122"/>
                <a:sym typeface="+mn-ea"/>
              </a:rPr>
              <a:t>PU平台仅申请</a:t>
            </a:r>
            <a:r>
              <a:rPr lang="en-US" altLang="zh-CN" sz="2000" b="1" dirty="0" smtClean="0">
                <a:solidFill>
                  <a:srgbClr val="1624DA"/>
                </a:solidFill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b="1" dirty="0" smtClean="0">
                <a:solidFill>
                  <a:srgbClr val="1624DA"/>
                </a:solidFill>
                <a:ea typeface="微软雅黑" panose="020B0503020204020204" pitchFamily="34" charset="-122"/>
                <a:sym typeface="+mn-ea"/>
              </a:rPr>
              <a:t>科创文化类、劳动与志愿服务学分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                                     </a:t>
            </a:r>
            <a:endParaRPr lang="zh-CN" altLang="en-US" sz="1800" b="1" dirty="0" smtClean="0">
              <a:solidFill>
                <a:srgbClr val="1624DA"/>
              </a:solidFill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395" y="1855470"/>
            <a:ext cx="5578475" cy="47180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67855" y="2630170"/>
            <a:ext cx="403987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/>
              <a:t>由学生本人在PU平台“申请学时-科创文化类”模块中进行学分申请，需在</a:t>
            </a:r>
            <a:r>
              <a:rPr lang="zh-CN" altLang="en-US" sz="2000" b="1" dirty="0" smtClean="0">
                <a:solidFill>
                  <a:srgbClr val="1624DA"/>
                </a:solidFill>
                <a:ea typeface="微软雅黑" panose="020B0503020204020204" pitchFamily="34" charset="-122"/>
              </a:rPr>
              <a:t>成绩证明栏中上传清晰证书照片，点选“校团委-陈萱老师”审核认定。</a:t>
            </a:r>
            <a:endParaRPr lang="zh-CN" altLang="en-US"/>
          </a:p>
          <a:p>
            <a:pPr algn="just"/>
            <a:endParaRPr lang="zh-CN" altLang="en-US"/>
          </a:p>
          <a:p>
            <a:pPr algn="just"/>
            <a:r>
              <a:rPr lang="zh-CN" altLang="en-US"/>
              <a:t>同一学生因</a:t>
            </a:r>
            <a:r>
              <a:rPr lang="zh-CN" altLang="en-US" b="1">
                <a:solidFill>
                  <a:srgbClr val="FF0000"/>
                </a:solidFill>
              </a:rPr>
              <a:t>不同项目</a:t>
            </a:r>
            <a:r>
              <a:rPr lang="zh-CN" altLang="en-US"/>
              <a:t>多次获奖，可以多次认定、</a:t>
            </a:r>
            <a:r>
              <a:rPr lang="zh-CN" altLang="en-US" b="1">
                <a:solidFill>
                  <a:srgbClr val="FF0000"/>
                </a:solidFill>
              </a:rPr>
              <a:t>累积学分</a:t>
            </a:r>
            <a:r>
              <a:rPr lang="zh-CN" altLang="en-US"/>
              <a:t>；同一奖项仅计算最高获奖对应的学分。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74395" y="1450975"/>
            <a:ext cx="17786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</a:rPr>
              <a:t>科创文化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0170" y="100330"/>
            <a:ext cx="3816985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ea"/>
                <a:ea typeface="+mj-ea"/>
                <a:cs typeface="+mj-cs"/>
                <a:sym typeface="+mn-ea"/>
              </a:rPr>
              <a:t>二、申请学时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</a:t>
            </a:r>
            <a:endParaRPr lang="zh-CN" altLang="en-US" sz="2000" b="1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5800" y="901700"/>
            <a:ext cx="28879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◎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 </a:t>
            </a:r>
            <a:r>
              <a:rPr 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1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9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、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20</a:t>
            </a:r>
            <a:r>
              <a:rPr lang="zh-CN" sz="2000" b="1" dirty="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rPr>
              <a:t>级学生</a:t>
            </a:r>
            <a:endParaRPr lang="zh-CN" sz="2000" b="1" dirty="0">
              <a:solidFill>
                <a:schemeClr val="accent1">
                  <a:lumMod val="75000"/>
                </a:schemeClr>
              </a:solidFill>
              <a:effectLst/>
              <a:latin typeface="+mj-ea"/>
              <a:ea typeface="+mj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10865" y="274320"/>
            <a:ext cx="7534275" cy="13239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74395" y="1300480"/>
            <a:ext cx="20878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</a:rPr>
              <a:t>劳动与志愿服务</a:t>
            </a:r>
            <a:endParaRPr lang="zh-CN" altLang="en-US" b="1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rcRect r="36232" b="-614"/>
          <a:stretch>
            <a:fillRect/>
          </a:stretch>
        </p:blipFill>
        <p:spPr>
          <a:xfrm>
            <a:off x="155575" y="1885950"/>
            <a:ext cx="5136515" cy="47059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495415" y="100330"/>
            <a:ext cx="5105400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2000" b="1" dirty="0" smtClean="0">
                <a:solidFill>
                  <a:srgbClr val="1624DA"/>
                </a:solidFill>
                <a:ea typeface="微软雅黑" panose="020B0503020204020204" pitchFamily="34" charset="-122"/>
              </a:rPr>
              <a:t>学生本人在PU平台“申请学时-劳动与志愿服务”模块中进行学分申请，需在成绩证明栏中上传清晰凭证截图，</a:t>
            </a:r>
            <a:r>
              <a:rPr lang="zh-CN" altLang="en-US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志愿服务、创业活动点选“校团委-陈萱老师”审核认定。</a:t>
            </a:r>
            <a:endParaRPr lang="zh-CN" altLang="en-US" sz="2000" b="1" dirty="0" smtClean="0">
              <a:solidFill>
                <a:srgbClr val="1624DA"/>
              </a:solidFill>
              <a:ea typeface="微软雅黑" panose="020B0503020204020204" pitchFamily="34" charset="-122"/>
            </a:endParaRPr>
          </a:p>
          <a:p>
            <a:pPr algn="just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075" y="1986280"/>
            <a:ext cx="6473825" cy="4505325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410210" y="1986280"/>
            <a:ext cx="4020820" cy="857250"/>
          </a:xfrm>
          <a:prstGeom prst="roundRect">
            <a:avLst/>
          </a:prstGeom>
          <a:noFill/>
          <a:ln w="571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5"/>
  <p:tag name="KSO_WM_UNIT_ID" val="custom160335_1*b*1"/>
  <p:tag name="KSO_WM_UNIT_TYPE" val="b"/>
  <p:tag name="KSO_WM_UNIT_INDEX" val="1"/>
  <p:tag name="KSO_WM_UNIT_CLEAR" val="1"/>
  <p:tag name="KSO_WM_UNIT_LAYERLEVEL" val="1"/>
  <p:tag name="KSO_WM_UNIT_VALUE" val="38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5"/>
  <p:tag name="KSO_WM_UNIT_ID" val="custom160335_1*a*1"/>
  <p:tag name="KSO_WM_UNIT_TYPE" val="a"/>
  <p:tag name="KSO_WM_UNIT_INDEX" val="1"/>
  <p:tag name="KSO_WM_UNIT_CLEAR" val="1"/>
  <p:tag name="KSO_WM_UNIT_LAYERLEVEL" val="1"/>
  <p:tag name="KSO_WM_UNIT_VALUE" val="18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65.xml><?xml version="1.0" encoding="utf-8"?>
<p:tagLst xmlns:p="http://schemas.openxmlformats.org/presentationml/2006/main">
  <p:tag name="KSO_WM_TEMPLATE_THUMBS_INDEX" val="1、4、5、9、12、14、19、21、26、29、31"/>
  <p:tag name="KSO_WM_TEMPLATE_CATEGORY" val="custom"/>
  <p:tag name="KSO_WM_TEMPLATE_INDEX" val="160335"/>
  <p:tag name="KSO_WM_TAG_VERSION" val="1.0"/>
  <p:tag name="KSO_WM_SLIDE_ID" val="custom16033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5"/>
  <p:tag name="KSO_WM_UNIT_TYPE" val="a"/>
  <p:tag name="KSO_WM_UNIT_INDEX" val="1"/>
  <p:tag name="KSO_WM_UNIT_ID" val="custom160335_3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5"/>
  <p:tag name="KSO_WM_UNIT_TYPE" val="a"/>
  <p:tag name="KSO_WM_UNIT_INDEX" val="1"/>
  <p:tag name="KSO_WM_UNIT_ID" val="custom160335_5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5"/>
  <p:tag name="KSO_WM_UNIT_TYPE" val="f"/>
  <p:tag name="KSO_WM_UNIT_INDEX" val="1"/>
  <p:tag name="KSO_WM_UNIT_ID" val="custom160335_5*f*1"/>
  <p:tag name="KSO_WM_UNIT_CLEAR" val="1"/>
  <p:tag name="KSO_WM_UNIT_LAYERLEVEL" val="1"/>
  <p:tag name="KSO_WM_UNIT_VALUE" val="76"/>
  <p:tag name="KSO_WM_UNIT_HIGHLIGHT" val="0"/>
  <p:tag name="KSO_WM_UNIT_COMPATIBLE" val="0"/>
  <p:tag name="KSO_WM_UNIT_PRESET_TEXT_INDEX" val="4"/>
  <p:tag name="KSO_WM_UNIT_PRESET_TEXT_LEN" val="57"/>
</p:tagLst>
</file>

<file path=ppt/tags/tag69.xml><?xml version="1.0" encoding="utf-8"?>
<p:tagLst xmlns:p="http://schemas.openxmlformats.org/presentationml/2006/main">
  <p:tag name="KSO_WM_TEMPLATE_CATEGORY" val="custom"/>
  <p:tag name="KSO_WM_TEMPLATE_INDEX" val="160335"/>
  <p:tag name="KSO_WM_TAG_VERSION" val="1.0"/>
  <p:tag name="KSO_WM_SLIDE_ID" val="custom160335_5"/>
  <p:tag name="KSO_WM_SLIDE_INDEX" val="5"/>
  <p:tag name="KSO_WM_SLIDE_ITEM_CNT" val="3"/>
  <p:tag name="KSO_WM_SLIDE_LAYOUT" val="a_f_d"/>
  <p:tag name="KSO_WM_SLIDE_LAYOUT_CNT" val="1_1_1"/>
  <p:tag name="KSO_WM_SLIDE_TYPE" val="text"/>
  <p:tag name="KSO_WM_BEAUTIFY_FLAG" val="#wm#"/>
  <p:tag name="KSO_WM_SLIDE_POSITION" val="122*104"/>
  <p:tag name="KSO_WM_SLIDE_SIZE" val="715*41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PLACING_PICTURE_USER_VIEWPORT" val="{&quot;height&quot;:11850,&quot;width&quot;:15165}"/>
</p:tagLst>
</file>

<file path=ppt/tags/tag71.xml><?xml version="1.0" encoding="utf-8"?>
<p:tagLst xmlns:p="http://schemas.openxmlformats.org/presentationml/2006/main">
  <p:tag name="KSO_WM_TEMPLATE_CATEGORY" val="custom"/>
  <p:tag name="KSO_WM_TEMPLATE_INDEX" val="160335"/>
  <p:tag name="KSO_WM_TAG_VERSION" val="1.0"/>
  <p:tag name="KSO_WM_SLIDE_ID" val="custom160335_3"/>
  <p:tag name="KSO_WM_SLIDE_INDEX" val="3"/>
  <p:tag name="KSO_WM_SLIDE_ITEM_CNT" val="3"/>
  <p:tag name="KSO_WM_SLIDE_LAYOUT" val="a_f"/>
  <p:tag name="KSO_WM_SLIDE_LAYOUT_CNT" val="1_2"/>
  <p:tag name="KSO_WM_SLIDE_TYPE" val="text"/>
  <p:tag name="KSO_WM_BEAUTIFY_FLAG" val="#wm#"/>
  <p:tag name="KSO_WM_SLIDE_POSITION" val="46*112"/>
  <p:tag name="KSO_WM_SLIDE_SIZE" val="869*38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887</Words>
  <Application>WPS 演示</Application>
  <PresentationFormat>宽屏</PresentationFormat>
  <Paragraphs>55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Wingdings</vt:lpstr>
      <vt:lpstr>Wingdings 2</vt:lpstr>
      <vt:lpstr>幼圆</vt:lpstr>
      <vt:lpstr>黑体</vt:lpstr>
      <vt:lpstr>Arial Unicode MS</vt:lpstr>
      <vt:lpstr>Calibri</vt:lpstr>
      <vt:lpstr>Office 主题​​</vt:lpstr>
      <vt:lpstr>             口袋校园                    Pocket University</vt:lpstr>
      <vt:lpstr> 1、电脑端登陆网址：http://www.pocketuni.net/           用 户 名：  学号         初始密码： HS1234                   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陈萱</cp:lastModifiedBy>
  <cp:revision>181</cp:revision>
  <dcterms:created xsi:type="dcterms:W3CDTF">2019-06-19T02:08:00Z</dcterms:created>
  <dcterms:modified xsi:type="dcterms:W3CDTF">2021-10-29T03:08:53Z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E075B8F133D34AEC813F98AA106B5A91</vt:lpwstr>
  </property>
</Properties>
</file>