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303" r:id="rId3"/>
    <p:sldId id="304" r:id="rId4"/>
    <p:sldId id="257" r:id="rId5"/>
    <p:sldId id="258" r:id="rId6"/>
    <p:sldId id="294" r:id="rId7"/>
    <p:sldId id="305" r:id="rId8"/>
    <p:sldId id="306" r:id="rId9"/>
    <p:sldId id="268" r:id="rId10"/>
    <p:sldId id="307" r:id="rId11"/>
    <p:sldId id="293" r:id="rId12"/>
    <p:sldId id="269" r:id="rId13"/>
    <p:sldId id="284" r:id="rId14"/>
    <p:sldId id="259" r:id="rId15"/>
    <p:sldId id="277" r:id="rId16"/>
    <p:sldId id="278" r:id="rId17"/>
    <p:sldId id="279" r:id="rId18"/>
    <p:sldId id="280" r:id="rId19"/>
    <p:sldId id="281" r:id="rId20"/>
    <p:sldId id="282" r:id="rId21"/>
    <p:sldId id="265" r:id="rId22"/>
    <p:sldId id="295" r:id="rId23"/>
    <p:sldId id="261" r:id="rId24"/>
    <p:sldId id="296" r:id="rId25"/>
    <p:sldId id="262" r:id="rId26"/>
    <p:sldId id="283" r:id="rId27"/>
    <p:sldId id="300" r:id="rId28"/>
    <p:sldId id="287" r:id="rId29"/>
    <p:sldId id="299" r:id="rId30"/>
    <p:sldId id="302"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353"/>
    <a:srgbClr val="8A1425"/>
    <a:srgbClr val="721832"/>
    <a:srgbClr val="2E6868"/>
    <a:srgbClr val="073B8F"/>
    <a:srgbClr val="074CB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27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24744"/>
            <a:ext cx="7772400" cy="1470025"/>
          </a:xfrm>
        </p:spPr>
        <p:txBody>
          <a:bodyPr/>
          <a:lstStyle>
            <a:lvl1pPr>
              <a:defRPr b="1">
                <a:solidFill>
                  <a:srgbClr val="9B0353"/>
                </a:solidFi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2852936"/>
            <a:ext cx="6400800" cy="1752600"/>
          </a:xfrm>
        </p:spPr>
        <p:txBody>
          <a:bodyPr/>
          <a:lstStyle>
            <a:lvl1pPr marL="0" indent="0" algn="ctr">
              <a:buNone/>
              <a:defRPr>
                <a:solidFill>
                  <a:schemeClr val="tx1">
                    <a:lumMod val="95000"/>
                    <a:lumOff val="5000"/>
                  </a:schemeClr>
                </a:solidFill>
                <a:latin typeface="微软雅黑" panose="020B0503020204020204" pitchFamily="34" charset="-122"/>
                <a:ea typeface="微软雅黑"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5"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8"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9"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8"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9"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8"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9"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7"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8"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9"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9"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10"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10"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11"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12"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6"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7"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8"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6"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8"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9"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10"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8" name="日期占位符 3"/>
          <p:cNvSpPr>
            <a:spLocks noGrp="1"/>
          </p:cNvSpPr>
          <p:nvPr>
            <p:ph type="dt" sz="half" idx="10"/>
          </p:nvPr>
        </p:nvSpPr>
        <p:spPr>
          <a:xfrm>
            <a:off x="2267744"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2017/6/21</a:t>
            </a:fld>
            <a:endParaRPr lang="zh-CN" altLang="en-US"/>
          </a:p>
        </p:txBody>
      </p:sp>
      <p:sp>
        <p:nvSpPr>
          <p:cNvPr id="9" name="页脚占位符 4"/>
          <p:cNvSpPr>
            <a:spLocks noGrp="1"/>
          </p:cNvSpPr>
          <p:nvPr>
            <p:ph type="ftr" sz="quarter" idx="11"/>
          </p:nvPr>
        </p:nvSpPr>
        <p:spPr>
          <a:xfrm>
            <a:off x="4499992" y="6356350"/>
            <a:ext cx="1959496"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10" name="灯片编号占位符 5"/>
          <p:cNvSpPr>
            <a:spLocks noGrp="1"/>
          </p:cNvSpPr>
          <p:nvPr>
            <p:ph type="sldNum" sz="quarter" idx="12"/>
          </p:nvPr>
        </p:nvSpPr>
        <p:spPr>
          <a:xfrm>
            <a:off x="6553200" y="6356350"/>
            <a:ext cx="2133600" cy="365125"/>
          </a:xfrm>
        </p:spPr>
        <p:txBody>
          <a:bodyPr/>
          <a:lstStyle>
            <a:lvl1pPr>
              <a:defRPr>
                <a:solidFill>
                  <a:schemeClr val="accent4">
                    <a:lumMod val="60000"/>
                    <a:lumOff val="40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2017/6/21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1" kern="1200">
          <a:solidFill>
            <a:srgbClr val="9B0353"/>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755576" y="764704"/>
            <a:ext cx="7772400" cy="1296144"/>
          </a:xfrm>
        </p:spPr>
        <p:txBody>
          <a:bodyPr>
            <a:normAutofit/>
          </a:bodyPr>
          <a:lstStyle/>
          <a:p>
            <a:r>
              <a:rPr lang="zh-CN" altLang="en-US" dirty="0" smtClean="0">
                <a:solidFill>
                  <a:srgbClr val="721832"/>
                </a:solidFill>
              </a:rPr>
              <a:t>考试监考及阅卷规范</a:t>
            </a:r>
            <a:endParaRPr lang="zh-CN" altLang="en-US" dirty="0">
              <a:solidFill>
                <a:srgbClr val="721832"/>
              </a:solidFill>
              <a:latin typeface="微软雅黑" panose="020B0503020204020204" pitchFamily="34" charset="-122"/>
              <a:ea typeface="微软雅黑" panose="020B0503020204020204" pitchFamily="34" charset="-122"/>
            </a:endParaRPr>
          </a:p>
        </p:txBody>
      </p:sp>
      <p:sp>
        <p:nvSpPr>
          <p:cNvPr id="3" name="副标题 2"/>
          <p:cNvSpPr>
            <a:spLocks noGrp="1"/>
          </p:cNvSpPr>
          <p:nvPr>
            <p:ph type="subTitle" idx="1"/>
          </p:nvPr>
        </p:nvSpPr>
        <p:spPr>
          <a:xfrm>
            <a:off x="1619672" y="2420888"/>
            <a:ext cx="6112768" cy="2651186"/>
          </a:xfrm>
        </p:spPr>
        <p:txBody>
          <a:bodyPr>
            <a:normAutofit/>
          </a:bodyPr>
          <a:lstStyle/>
          <a:p>
            <a:pPr>
              <a:lnSpc>
                <a:spcPts val="4100"/>
              </a:lnSpc>
              <a:spcBef>
                <a:spcPts val="0"/>
              </a:spcBef>
            </a:pPr>
            <a:r>
              <a:rPr lang="zh-CN" altLang="en-US" sz="2400" b="1" dirty="0" smtClean="0">
                <a:solidFill>
                  <a:srgbClr val="721832"/>
                </a:solidFill>
                <a:latin typeface="微软雅黑" panose="020B0503020204020204" pitchFamily="34" charset="-122"/>
                <a:ea typeface="微软雅黑" panose="020B0503020204020204" pitchFamily="34" charset="-122"/>
              </a:rPr>
              <a:t>阚京华  教授  硕士生导师</a:t>
            </a:r>
            <a:endParaRPr lang="en-US" altLang="zh-CN" sz="2400" b="1" dirty="0" smtClean="0">
              <a:solidFill>
                <a:srgbClr val="721832"/>
              </a:solidFill>
              <a:latin typeface="微软雅黑" panose="020B0503020204020204" pitchFamily="34" charset="-122"/>
              <a:ea typeface="微软雅黑" panose="020B0503020204020204" pitchFamily="34" charset="-122"/>
            </a:endParaRPr>
          </a:p>
          <a:p>
            <a:pPr>
              <a:lnSpc>
                <a:spcPts val="4100"/>
              </a:lnSpc>
              <a:spcBef>
                <a:spcPts val="0"/>
              </a:spcBef>
            </a:pPr>
            <a:r>
              <a:rPr lang="zh-CN" altLang="en-US" sz="2400" b="1" dirty="0" smtClean="0">
                <a:solidFill>
                  <a:srgbClr val="721832"/>
                </a:solidFill>
              </a:rPr>
              <a:t>南京财经大学教务处</a:t>
            </a:r>
            <a:endParaRPr lang="en-US" altLang="zh-CN" sz="2400" b="1" dirty="0" smtClean="0">
              <a:solidFill>
                <a:srgbClr val="721832"/>
              </a:solidFill>
              <a:latin typeface="微软雅黑" panose="020B0503020204020204" pitchFamily="34" charset="-122"/>
              <a:ea typeface="微软雅黑" panose="020B0503020204020204" pitchFamily="34" charset="-122"/>
            </a:endParaRPr>
          </a:p>
          <a:p>
            <a:pPr>
              <a:lnSpc>
                <a:spcPts val="4100"/>
              </a:lnSpc>
              <a:spcBef>
                <a:spcPts val="0"/>
              </a:spcBef>
            </a:pPr>
            <a:r>
              <a:rPr lang="en-US" altLang="zh-CN" sz="2400" b="1" dirty="0" smtClean="0">
                <a:solidFill>
                  <a:srgbClr val="721832"/>
                </a:solidFill>
              </a:rPr>
              <a:t>kanjinghua365@163.com</a:t>
            </a:r>
            <a:endParaRPr lang="zh-CN" altLang="en-US" sz="2400" b="1" dirty="0">
              <a:solidFill>
                <a:srgbClr val="72183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graphicFrame>
        <p:nvGraphicFramePr>
          <p:cNvPr id="3074" name="Object 2"/>
          <p:cNvGraphicFramePr>
            <a:graphicFrameLocks noChangeAspect="1"/>
          </p:cNvGraphicFramePr>
          <p:nvPr/>
        </p:nvGraphicFramePr>
        <p:xfrm>
          <a:off x="1870075" y="247650"/>
          <a:ext cx="5403850" cy="6364288"/>
        </p:xfrm>
        <a:graphic>
          <a:graphicData uri="http://schemas.openxmlformats.org/presentationml/2006/ole">
            <p:oleObj spid="_x0000_s3074" name="金山 WPS 文字" r:id="rId3" imgW="5404409" imgH="6364606" progId="">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153834"/>
          <p:cNvPicPr>
            <a:picLocks noChangeAspect="1"/>
          </p:cNvPicPr>
          <p:nvPr/>
        </p:nvPicPr>
        <p:blipFill>
          <a:blip r:embed="rId2" cstate="print"/>
          <a:stretch>
            <a:fillRect/>
          </a:stretch>
        </p:blipFill>
        <p:spPr>
          <a:xfrm>
            <a:off x="800100" y="165100"/>
            <a:ext cx="7543800" cy="596138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57158" y="714356"/>
            <a:ext cx="8229600" cy="5268931"/>
          </a:xfrm>
        </p:spPr>
        <p:txBody>
          <a:bodyPr>
            <a:normAutofit/>
          </a:bodyPr>
          <a:lstStyle/>
          <a:p>
            <a:pPr>
              <a:lnSpc>
                <a:spcPts val="2800"/>
              </a:lnSpc>
              <a:spcBef>
                <a:spcPts val="0"/>
              </a:spcBef>
              <a:buNone/>
            </a:pPr>
            <a:r>
              <a:rPr lang="en-US" altLang="zh-CN" sz="2000" b="1" dirty="0" smtClean="0"/>
              <a:t>《</a:t>
            </a:r>
            <a:r>
              <a:rPr lang="zh-CN" altLang="en-US" sz="2000" b="1" dirty="0" smtClean="0"/>
              <a:t>南京财经大学本科考试工作规程</a:t>
            </a:r>
            <a:r>
              <a:rPr lang="en-US" altLang="zh-CN" sz="2000" b="1" dirty="0" smtClean="0"/>
              <a:t>》 P198-P199 </a:t>
            </a:r>
          </a:p>
          <a:p>
            <a:pPr>
              <a:lnSpc>
                <a:spcPts val="2800"/>
              </a:lnSpc>
              <a:spcBef>
                <a:spcPts val="0"/>
              </a:spcBef>
              <a:buNone/>
            </a:pPr>
            <a:r>
              <a:rPr lang="en-US" altLang="zh-CN" sz="2000" b="1" dirty="0" smtClean="0"/>
              <a:t>《</a:t>
            </a:r>
            <a:r>
              <a:rPr lang="zh-CN" altLang="en-US" sz="2000" b="1" dirty="0" smtClean="0"/>
              <a:t>南京财经大学考场纪律与违纪处分规定</a:t>
            </a:r>
            <a:r>
              <a:rPr lang="en-US" altLang="zh-CN" sz="2000" b="1" dirty="0" smtClean="0"/>
              <a:t>》P204-205</a:t>
            </a:r>
          </a:p>
          <a:p>
            <a:pPr>
              <a:lnSpc>
                <a:spcPts val="2800"/>
              </a:lnSpc>
              <a:spcBef>
                <a:spcPts val="0"/>
              </a:spcBef>
              <a:buNone/>
            </a:pPr>
            <a:r>
              <a:rPr lang="zh-CN" altLang="en-US" sz="2000" b="1" dirty="0" smtClean="0">
                <a:solidFill>
                  <a:srgbClr val="FF0000"/>
                </a:solidFill>
              </a:rPr>
              <a:t>违纪、作弊的认定：</a:t>
            </a:r>
            <a:r>
              <a:rPr lang="zh-CN" altLang="en-US" sz="2000" b="1" dirty="0" smtClean="0"/>
              <a:t>违纪认定、作弊认定、严重作弊认定；试卷答案雷同</a:t>
            </a:r>
            <a:endParaRPr lang="en-US" altLang="zh-CN" sz="2000" b="1" dirty="0" smtClean="0"/>
          </a:p>
          <a:p>
            <a:pPr>
              <a:lnSpc>
                <a:spcPts val="2800"/>
              </a:lnSpc>
              <a:spcBef>
                <a:spcPts val="0"/>
              </a:spcBef>
              <a:buNone/>
            </a:pPr>
            <a:r>
              <a:rPr lang="zh-CN" altLang="en-US" sz="2000" b="1" dirty="0" smtClean="0">
                <a:solidFill>
                  <a:srgbClr val="FF0000"/>
                </a:solidFill>
              </a:rPr>
              <a:t>违纪、作弊的处理：</a:t>
            </a:r>
            <a:endParaRPr lang="en-US" altLang="zh-CN" sz="2000" b="1" dirty="0" smtClean="0"/>
          </a:p>
          <a:p>
            <a:pPr>
              <a:lnSpc>
                <a:spcPts val="2800"/>
              </a:lnSpc>
              <a:spcBef>
                <a:spcPts val="0"/>
              </a:spcBef>
              <a:buNone/>
            </a:pPr>
            <a:r>
              <a:rPr lang="zh-CN" altLang="en-US" sz="2000" b="1" dirty="0" smtClean="0"/>
              <a:t>在试卷袋封面“实考人数”一栏以（</a:t>
            </a:r>
            <a:r>
              <a:rPr lang="en-US" altLang="zh-CN" sz="2000" b="1" dirty="0" smtClean="0"/>
              <a:t>—</a:t>
            </a:r>
            <a:r>
              <a:rPr lang="zh-CN" altLang="en-US" sz="2000" b="1" dirty="0" smtClean="0"/>
              <a:t>违纪作弊人数）方式记录；</a:t>
            </a:r>
            <a:endParaRPr lang="en-US" altLang="zh-CN" sz="2000" b="1" dirty="0" smtClean="0"/>
          </a:p>
          <a:p>
            <a:pPr>
              <a:lnSpc>
                <a:spcPts val="2800"/>
              </a:lnSpc>
              <a:spcBef>
                <a:spcPts val="0"/>
              </a:spcBef>
              <a:buNone/>
            </a:pPr>
            <a:r>
              <a:rPr lang="zh-CN" altLang="en-US" sz="2000" b="1" dirty="0" smtClean="0"/>
              <a:t>考场情况记录表“考试秩序与违纪情况记录”填写违纪作弊情况</a:t>
            </a:r>
            <a:endParaRPr lang="en-US" altLang="zh-CN" sz="2000" b="1" dirty="0" smtClean="0"/>
          </a:p>
          <a:p>
            <a:pPr>
              <a:lnSpc>
                <a:spcPts val="2800"/>
              </a:lnSpc>
              <a:spcBef>
                <a:spcPts val="0"/>
              </a:spcBef>
              <a:buNone/>
            </a:pPr>
            <a:r>
              <a:rPr lang="zh-CN" altLang="en-US" sz="2000" b="1" dirty="0" smtClean="0"/>
              <a:t>；当场没收作弊物证与试卷，责令学生离开考场；</a:t>
            </a:r>
            <a:endParaRPr lang="en-US" altLang="zh-CN" sz="2000" b="1" dirty="0" smtClean="0"/>
          </a:p>
          <a:p>
            <a:pPr>
              <a:lnSpc>
                <a:spcPts val="2800"/>
              </a:lnSpc>
              <a:spcBef>
                <a:spcPts val="0"/>
              </a:spcBef>
              <a:buNone/>
            </a:pPr>
            <a:r>
              <a:rPr lang="zh-CN" altLang="en-US" sz="2000" b="1" dirty="0" smtClean="0"/>
              <a:t>考场记录表、违纪作弊物证与试卷送教务处考务科；教务处按规定做出处理</a:t>
            </a:r>
            <a:endParaRPr lang="en-US" altLang="zh-CN" sz="2000" b="1" dirty="0" smtClean="0"/>
          </a:p>
          <a:p>
            <a:pPr>
              <a:lnSpc>
                <a:spcPts val="2800"/>
              </a:lnSpc>
              <a:spcBef>
                <a:spcPts val="0"/>
              </a:spcBef>
              <a:buNone/>
            </a:pPr>
            <a:r>
              <a:rPr lang="zh-CN" altLang="en-US" sz="2000" b="1" dirty="0" smtClean="0"/>
              <a:t>考试违纪、作弊、严重作弊，课程成绩以“</a:t>
            </a:r>
            <a:r>
              <a:rPr lang="en-US" altLang="zh-CN" sz="2000" b="1" dirty="0" smtClean="0"/>
              <a:t>0</a:t>
            </a:r>
            <a:r>
              <a:rPr lang="zh-CN" altLang="en-US" sz="2000" b="1" dirty="0" smtClean="0"/>
              <a:t>”分记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153827"/>
          <p:cNvPicPr>
            <a:picLocks noChangeAspect="1"/>
          </p:cNvPicPr>
          <p:nvPr/>
        </p:nvPicPr>
        <p:blipFill>
          <a:blip r:embed="rId2" cstate="print"/>
          <a:stretch>
            <a:fillRect/>
          </a:stretch>
        </p:blipFill>
        <p:spPr>
          <a:xfrm>
            <a:off x="800100" y="77470"/>
            <a:ext cx="7543800" cy="637159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876300"/>
          </a:xfrm>
        </p:spPr>
        <p:txBody>
          <a:bodyPr>
            <a:normAutofit/>
          </a:bodyPr>
          <a:lstStyle/>
          <a:p>
            <a:r>
              <a:rPr lang="zh-CN" altLang="en-US" sz="3600" dirty="0" smtClean="0"/>
              <a:t>三、阅卷</a:t>
            </a:r>
            <a:endParaRPr lang="zh-CN" altLang="en-US" sz="3600" dirty="0"/>
          </a:p>
        </p:txBody>
      </p:sp>
      <p:sp>
        <p:nvSpPr>
          <p:cNvPr id="3" name="内容占位符 2"/>
          <p:cNvSpPr>
            <a:spLocks noGrp="1"/>
          </p:cNvSpPr>
          <p:nvPr>
            <p:ph idx="1"/>
          </p:nvPr>
        </p:nvSpPr>
        <p:spPr/>
        <p:txBody>
          <a:bodyPr/>
          <a:lstStyle/>
          <a:p>
            <a:endParaRPr lang="zh-CN" altLang="en-US" dirty="0"/>
          </a:p>
        </p:txBody>
      </p:sp>
      <p:pic>
        <p:nvPicPr>
          <p:cNvPr id="4" name="图片 3" descr="IMG_20170612_090952"/>
          <p:cNvPicPr>
            <a:picLocks noChangeAspect="1"/>
          </p:cNvPicPr>
          <p:nvPr/>
        </p:nvPicPr>
        <p:blipFill>
          <a:blip r:embed="rId2" cstate="print"/>
          <a:stretch>
            <a:fillRect/>
          </a:stretch>
        </p:blipFill>
        <p:spPr>
          <a:xfrm>
            <a:off x="800100" y="1151890"/>
            <a:ext cx="7543800" cy="545338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022"/>
          <p:cNvPicPr>
            <a:picLocks noChangeAspect="1"/>
          </p:cNvPicPr>
          <p:nvPr/>
        </p:nvPicPr>
        <p:blipFill>
          <a:blip r:embed="rId2" cstate="print"/>
          <a:stretch>
            <a:fillRect/>
          </a:stretch>
        </p:blipFill>
        <p:spPr>
          <a:xfrm>
            <a:off x="591185" y="128270"/>
            <a:ext cx="8181340" cy="624903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100"/>
          <p:cNvPicPr>
            <a:picLocks noChangeAspect="1"/>
          </p:cNvPicPr>
          <p:nvPr/>
        </p:nvPicPr>
        <p:blipFill>
          <a:blip r:embed="rId2" cstate="print"/>
          <a:stretch>
            <a:fillRect/>
          </a:stretch>
        </p:blipFill>
        <p:spPr>
          <a:xfrm>
            <a:off x="255905" y="269875"/>
            <a:ext cx="8771255" cy="578294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111"/>
          <p:cNvPicPr>
            <a:picLocks noChangeAspect="1"/>
          </p:cNvPicPr>
          <p:nvPr/>
        </p:nvPicPr>
        <p:blipFill>
          <a:blip r:embed="rId2" cstate="print"/>
          <a:stretch>
            <a:fillRect/>
          </a:stretch>
        </p:blipFill>
        <p:spPr>
          <a:xfrm>
            <a:off x="800100" y="132715"/>
            <a:ext cx="7543800" cy="59937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150"/>
          <p:cNvPicPr>
            <a:picLocks noChangeAspect="1"/>
          </p:cNvPicPr>
          <p:nvPr/>
        </p:nvPicPr>
        <p:blipFill>
          <a:blip r:embed="rId2" cstate="print"/>
          <a:stretch>
            <a:fillRect/>
          </a:stretch>
        </p:blipFill>
        <p:spPr>
          <a:xfrm>
            <a:off x="800100" y="55245"/>
            <a:ext cx="7543800" cy="625030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244"/>
          <p:cNvPicPr>
            <a:picLocks noChangeAspect="1"/>
          </p:cNvPicPr>
          <p:nvPr/>
        </p:nvPicPr>
        <p:blipFill>
          <a:blip r:embed="rId2" cstate="print"/>
          <a:stretch>
            <a:fillRect/>
          </a:stretch>
        </p:blipFill>
        <p:spPr>
          <a:xfrm>
            <a:off x="800100" y="54610"/>
            <a:ext cx="7543800" cy="60718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85728"/>
            <a:ext cx="8229600" cy="857256"/>
          </a:xfrm>
        </p:spPr>
        <p:txBody>
          <a:bodyPr>
            <a:normAutofit/>
          </a:bodyPr>
          <a:lstStyle/>
          <a:p>
            <a:r>
              <a:rPr lang="zh-CN" altLang="en-US" dirty="0" smtClean="0"/>
              <a:t>考试相关制度、通知</a:t>
            </a:r>
            <a:endParaRPr lang="zh-CN" altLang="en-US" dirty="0"/>
          </a:p>
        </p:txBody>
      </p:sp>
      <p:sp>
        <p:nvSpPr>
          <p:cNvPr id="3" name="内容占位符 2"/>
          <p:cNvSpPr>
            <a:spLocks noGrp="1"/>
          </p:cNvSpPr>
          <p:nvPr>
            <p:ph idx="1"/>
          </p:nvPr>
        </p:nvSpPr>
        <p:spPr>
          <a:xfrm>
            <a:off x="457200" y="1142984"/>
            <a:ext cx="8229600" cy="4983179"/>
          </a:xfrm>
        </p:spPr>
        <p:txBody>
          <a:bodyPr>
            <a:normAutofit fontScale="55000" lnSpcReduction="20000"/>
          </a:bodyPr>
          <a:lstStyle/>
          <a:p>
            <a:pPr>
              <a:lnSpc>
                <a:spcPts val="2900"/>
              </a:lnSpc>
              <a:spcBef>
                <a:spcPts val="0"/>
              </a:spcBef>
              <a:buNone/>
            </a:pPr>
            <a:r>
              <a:rPr lang="en-US" altLang="zh-CN" dirty="0" smtClean="0"/>
              <a:t>《</a:t>
            </a:r>
            <a:r>
              <a:rPr lang="zh-CN" altLang="en-US" dirty="0" smtClean="0"/>
              <a:t>南京财经大学本科考试工作规程</a:t>
            </a:r>
            <a:r>
              <a:rPr lang="en-US" altLang="zh-CN" dirty="0" smtClean="0"/>
              <a:t>》</a:t>
            </a:r>
            <a:r>
              <a:rPr lang="zh-CN" altLang="en-US" dirty="0" smtClean="0"/>
              <a:t>（南财大教字</a:t>
            </a:r>
            <a:r>
              <a:rPr lang="en-US" altLang="zh-CN" dirty="0" smtClean="0"/>
              <a:t>[2016]148</a:t>
            </a:r>
            <a:r>
              <a:rPr lang="zh-CN" altLang="en-US" dirty="0" smtClean="0"/>
              <a:t>号）</a:t>
            </a:r>
            <a:r>
              <a:rPr lang="en-US" altLang="zh-CN" dirty="0" smtClean="0"/>
              <a:t>P195</a:t>
            </a:r>
          </a:p>
          <a:p>
            <a:pPr>
              <a:lnSpc>
                <a:spcPts val="2900"/>
              </a:lnSpc>
              <a:spcBef>
                <a:spcPts val="0"/>
              </a:spcBef>
              <a:buNone/>
            </a:pPr>
            <a:r>
              <a:rPr lang="en-US" altLang="zh-CN" dirty="0" smtClean="0"/>
              <a:t>《</a:t>
            </a:r>
            <a:r>
              <a:rPr lang="zh-CN" altLang="en-US" dirty="0" smtClean="0"/>
              <a:t>南京财经大学考试两级管理办法</a:t>
            </a:r>
            <a:r>
              <a:rPr lang="en-US" altLang="zh-CN" dirty="0" smtClean="0"/>
              <a:t>》</a:t>
            </a:r>
            <a:r>
              <a:rPr lang="zh-CN" altLang="en-US" dirty="0" smtClean="0"/>
              <a:t>（南财大教字</a:t>
            </a:r>
            <a:r>
              <a:rPr lang="en-US" altLang="zh-CN" dirty="0" smtClean="0"/>
              <a:t>[2016]149</a:t>
            </a:r>
            <a:r>
              <a:rPr lang="zh-CN" altLang="en-US" dirty="0" smtClean="0"/>
              <a:t>号）</a:t>
            </a:r>
            <a:r>
              <a:rPr lang="en-US" altLang="zh-CN" dirty="0" smtClean="0"/>
              <a:t>P200</a:t>
            </a:r>
            <a:endParaRPr lang="zh-CN" altLang="en-US" dirty="0" smtClean="0"/>
          </a:p>
          <a:p>
            <a:pPr>
              <a:lnSpc>
                <a:spcPts val="2900"/>
              </a:lnSpc>
              <a:spcBef>
                <a:spcPts val="0"/>
              </a:spcBef>
              <a:buNone/>
            </a:pPr>
            <a:r>
              <a:rPr lang="en-US" altLang="zh-CN" dirty="0" smtClean="0"/>
              <a:t>《</a:t>
            </a:r>
            <a:r>
              <a:rPr lang="zh-CN" altLang="en-US" dirty="0" smtClean="0"/>
              <a:t>南京财经大学命题规范</a:t>
            </a:r>
            <a:r>
              <a:rPr lang="en-US" altLang="zh-CN" dirty="0" smtClean="0"/>
              <a:t>》</a:t>
            </a:r>
            <a:r>
              <a:rPr lang="zh-CN" altLang="en-US" dirty="0" smtClean="0"/>
              <a:t>（南财教字</a:t>
            </a:r>
            <a:r>
              <a:rPr lang="en-US" altLang="zh-CN" dirty="0" smtClean="0"/>
              <a:t>[2015]31</a:t>
            </a:r>
            <a:r>
              <a:rPr lang="zh-CN" altLang="en-US" dirty="0" smtClean="0"/>
              <a:t>号）</a:t>
            </a:r>
            <a:r>
              <a:rPr lang="en-US" altLang="zh-CN" dirty="0" smtClean="0"/>
              <a:t>P202</a:t>
            </a:r>
          </a:p>
          <a:p>
            <a:pPr>
              <a:lnSpc>
                <a:spcPts val="2900"/>
              </a:lnSpc>
              <a:spcBef>
                <a:spcPts val="0"/>
              </a:spcBef>
              <a:buNone/>
            </a:pPr>
            <a:r>
              <a:rPr lang="en-US" altLang="zh-CN" dirty="0" smtClean="0"/>
              <a:t>《</a:t>
            </a:r>
            <a:r>
              <a:rPr lang="zh-CN" altLang="en-US" dirty="0" smtClean="0"/>
              <a:t>南京财经大学本科课程考试阅卷规范</a:t>
            </a:r>
            <a:r>
              <a:rPr lang="en-US" altLang="zh-CN" dirty="0" smtClean="0"/>
              <a:t>》</a:t>
            </a:r>
            <a:r>
              <a:rPr lang="zh-CN" altLang="en-US" dirty="0" smtClean="0"/>
              <a:t>（南财教字</a:t>
            </a:r>
            <a:r>
              <a:rPr lang="en-US" altLang="zh-CN" dirty="0" smtClean="0"/>
              <a:t>[2016]28</a:t>
            </a:r>
            <a:r>
              <a:rPr lang="zh-CN" altLang="en-US" dirty="0" smtClean="0"/>
              <a:t>号）</a:t>
            </a:r>
            <a:r>
              <a:rPr lang="en-US" altLang="zh-CN" dirty="0" smtClean="0"/>
              <a:t>P203</a:t>
            </a:r>
          </a:p>
          <a:p>
            <a:pPr>
              <a:lnSpc>
                <a:spcPts val="2900"/>
              </a:lnSpc>
              <a:spcBef>
                <a:spcPts val="0"/>
              </a:spcBef>
              <a:buNone/>
            </a:pPr>
            <a:r>
              <a:rPr lang="en-US" altLang="zh-CN" dirty="0" smtClean="0"/>
              <a:t>《</a:t>
            </a:r>
            <a:r>
              <a:rPr lang="zh-CN" altLang="en-US" dirty="0" smtClean="0"/>
              <a:t>南京财经大学考场纪律与违纪处分规定</a:t>
            </a:r>
            <a:r>
              <a:rPr lang="en-US" altLang="zh-CN" dirty="0" smtClean="0"/>
              <a:t>》</a:t>
            </a:r>
            <a:r>
              <a:rPr lang="zh-CN" altLang="en-US" dirty="0" smtClean="0"/>
              <a:t>（南财教字</a:t>
            </a:r>
            <a:r>
              <a:rPr lang="en-US" altLang="zh-CN" dirty="0" smtClean="0"/>
              <a:t>[2007]155</a:t>
            </a:r>
            <a:r>
              <a:rPr lang="zh-CN" altLang="en-US" dirty="0" smtClean="0"/>
              <a:t>号）</a:t>
            </a:r>
            <a:r>
              <a:rPr lang="en-US" altLang="zh-CN" dirty="0" smtClean="0"/>
              <a:t>P204</a:t>
            </a:r>
          </a:p>
          <a:p>
            <a:pPr>
              <a:lnSpc>
                <a:spcPts val="2900"/>
              </a:lnSpc>
              <a:spcBef>
                <a:spcPts val="0"/>
              </a:spcBef>
              <a:buNone/>
            </a:pPr>
            <a:r>
              <a:rPr lang="en-US" altLang="zh-CN" dirty="0" smtClean="0"/>
              <a:t>《</a:t>
            </a:r>
            <a:r>
              <a:rPr lang="zh-CN" altLang="en-US" dirty="0" smtClean="0"/>
              <a:t>南京财经大学试卷检查与评估办法</a:t>
            </a:r>
            <a:r>
              <a:rPr lang="en-US" altLang="zh-CN" dirty="0" smtClean="0"/>
              <a:t>》</a:t>
            </a:r>
            <a:r>
              <a:rPr lang="zh-CN" altLang="en-US" dirty="0" smtClean="0"/>
              <a:t>（南财教字</a:t>
            </a:r>
            <a:r>
              <a:rPr lang="en-US" altLang="zh-CN" dirty="0" smtClean="0"/>
              <a:t>[2016]163</a:t>
            </a:r>
            <a:r>
              <a:rPr lang="zh-CN" altLang="en-US" dirty="0" smtClean="0"/>
              <a:t>号）</a:t>
            </a:r>
            <a:r>
              <a:rPr lang="en-US" altLang="zh-CN" dirty="0" smtClean="0"/>
              <a:t>P207</a:t>
            </a:r>
          </a:p>
          <a:p>
            <a:pPr>
              <a:lnSpc>
                <a:spcPts val="2900"/>
              </a:lnSpc>
              <a:spcBef>
                <a:spcPts val="0"/>
              </a:spcBef>
              <a:buNone/>
            </a:pPr>
            <a:r>
              <a:rPr lang="en-US" altLang="zh-CN" dirty="0" smtClean="0"/>
              <a:t>《</a:t>
            </a:r>
            <a:r>
              <a:rPr lang="zh-CN" altLang="en-US" dirty="0" smtClean="0"/>
              <a:t>南京财经大学申请更正学生期末考试成绩管理办法</a:t>
            </a:r>
            <a:r>
              <a:rPr lang="en-US" altLang="zh-CN" dirty="0" smtClean="0"/>
              <a:t>》</a:t>
            </a:r>
            <a:r>
              <a:rPr lang="zh-CN" altLang="en-US" dirty="0" smtClean="0"/>
              <a:t> （南财教字</a:t>
            </a:r>
            <a:r>
              <a:rPr lang="en-US" altLang="zh-CN" dirty="0" smtClean="0"/>
              <a:t>[2017]1</a:t>
            </a:r>
            <a:r>
              <a:rPr lang="zh-CN" altLang="en-US" dirty="0" smtClean="0"/>
              <a:t>号）</a:t>
            </a:r>
            <a:r>
              <a:rPr lang="en-US" altLang="zh-CN" dirty="0" smtClean="0"/>
              <a:t> P211</a:t>
            </a:r>
          </a:p>
          <a:p>
            <a:pPr>
              <a:lnSpc>
                <a:spcPts val="2900"/>
              </a:lnSpc>
              <a:spcBef>
                <a:spcPts val="0"/>
              </a:spcBef>
              <a:buNone/>
            </a:pPr>
            <a:r>
              <a:rPr lang="en-US" altLang="zh-CN" dirty="0" smtClean="0"/>
              <a:t>《</a:t>
            </a:r>
            <a:r>
              <a:rPr lang="zh-CN" altLang="en-US" dirty="0" smtClean="0"/>
              <a:t>南京财经大学体育课成绩评定办法</a:t>
            </a:r>
            <a:r>
              <a:rPr lang="en-US" altLang="zh-CN" dirty="0" smtClean="0"/>
              <a:t>》</a:t>
            </a:r>
            <a:r>
              <a:rPr lang="zh-CN" altLang="en-US" dirty="0" smtClean="0"/>
              <a:t> （南财教字</a:t>
            </a:r>
            <a:r>
              <a:rPr lang="en-US" altLang="zh-CN" dirty="0" smtClean="0"/>
              <a:t>[2015]191</a:t>
            </a:r>
            <a:r>
              <a:rPr lang="zh-CN" altLang="en-US" dirty="0" smtClean="0"/>
              <a:t>号）</a:t>
            </a:r>
            <a:r>
              <a:rPr lang="en-US" altLang="zh-CN" dirty="0" smtClean="0"/>
              <a:t> P212</a:t>
            </a:r>
          </a:p>
          <a:p>
            <a:pPr>
              <a:lnSpc>
                <a:spcPts val="2900"/>
              </a:lnSpc>
              <a:spcBef>
                <a:spcPts val="0"/>
              </a:spcBef>
              <a:buNone/>
            </a:pPr>
            <a:r>
              <a:rPr lang="en-US" altLang="zh-CN" dirty="0" smtClean="0"/>
              <a:t>《</a:t>
            </a:r>
            <a:r>
              <a:rPr lang="zh-CN" altLang="en-US" dirty="0" smtClean="0"/>
              <a:t>南京财经大学在校本科生参加计算机等级考试的规定</a:t>
            </a:r>
            <a:r>
              <a:rPr lang="en-US" altLang="zh-CN" dirty="0" smtClean="0"/>
              <a:t>》</a:t>
            </a:r>
            <a:r>
              <a:rPr lang="zh-CN" altLang="en-US" dirty="0" smtClean="0"/>
              <a:t> （南财教字</a:t>
            </a:r>
            <a:r>
              <a:rPr lang="en-US" altLang="zh-CN" dirty="0" smtClean="0"/>
              <a:t>[2004]112</a:t>
            </a:r>
            <a:r>
              <a:rPr lang="zh-CN" altLang="en-US" dirty="0" smtClean="0"/>
              <a:t>号）</a:t>
            </a:r>
            <a:r>
              <a:rPr lang="en-US" altLang="zh-CN" dirty="0" smtClean="0"/>
              <a:t> P213</a:t>
            </a:r>
          </a:p>
          <a:p>
            <a:pPr>
              <a:lnSpc>
                <a:spcPts val="2900"/>
              </a:lnSpc>
              <a:spcBef>
                <a:spcPts val="0"/>
              </a:spcBef>
              <a:buNone/>
            </a:pPr>
            <a:r>
              <a:rPr lang="zh-CN" altLang="en-US" b="1" dirty="0" smtClean="0"/>
              <a:t>关于做好</a:t>
            </a:r>
            <a:r>
              <a:rPr lang="en-US" altLang="zh-CN" b="1" dirty="0" smtClean="0"/>
              <a:t>20XX-20XX</a:t>
            </a:r>
            <a:r>
              <a:rPr lang="zh-CN" altLang="en-US" b="1" dirty="0" smtClean="0"/>
              <a:t>学年第</a:t>
            </a:r>
            <a:r>
              <a:rPr lang="en-US" altLang="zh-CN" b="1" dirty="0" smtClean="0"/>
              <a:t>X</a:t>
            </a:r>
            <a:r>
              <a:rPr lang="zh-CN" altLang="en-US" b="1" dirty="0" smtClean="0"/>
              <a:t>学期期中考试工作的通知</a:t>
            </a:r>
            <a:endParaRPr lang="en-US" altLang="zh-CN" b="1" dirty="0" smtClean="0"/>
          </a:p>
          <a:p>
            <a:pPr>
              <a:lnSpc>
                <a:spcPts val="2900"/>
              </a:lnSpc>
              <a:spcBef>
                <a:spcPts val="0"/>
              </a:spcBef>
              <a:buNone/>
            </a:pPr>
            <a:r>
              <a:rPr lang="zh-CN" altLang="en-US" b="1" dirty="0" smtClean="0"/>
              <a:t>关于做好</a:t>
            </a:r>
            <a:r>
              <a:rPr lang="en-US" altLang="zh-CN" b="1" dirty="0" smtClean="0"/>
              <a:t>20XX—20XX</a:t>
            </a:r>
            <a:r>
              <a:rPr lang="zh-CN" altLang="en-US" b="1" dirty="0" smtClean="0"/>
              <a:t>学年第</a:t>
            </a:r>
            <a:r>
              <a:rPr lang="en-US" altLang="zh-CN" b="1" dirty="0" smtClean="0"/>
              <a:t>X</a:t>
            </a:r>
            <a:r>
              <a:rPr lang="zh-CN" altLang="en-US" b="1" dirty="0" smtClean="0"/>
              <a:t>学期期末考试工作的通知</a:t>
            </a:r>
            <a:endParaRPr lang="zh-CN" altLang="en-US" dirty="0" smtClean="0"/>
          </a:p>
          <a:p>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254"/>
          <p:cNvPicPr>
            <a:picLocks noChangeAspect="1"/>
          </p:cNvPicPr>
          <p:nvPr/>
        </p:nvPicPr>
        <p:blipFill>
          <a:blip r:embed="rId2" cstate="print"/>
          <a:stretch>
            <a:fillRect/>
          </a:stretch>
        </p:blipFill>
        <p:spPr>
          <a:xfrm>
            <a:off x="800100" y="304800"/>
            <a:ext cx="7543800" cy="592899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17514"/>
            <a:ext cx="8229600" cy="796908"/>
          </a:xfrm>
        </p:spPr>
        <p:txBody>
          <a:bodyPr>
            <a:normAutofit/>
          </a:bodyPr>
          <a:lstStyle/>
          <a:p>
            <a:r>
              <a:rPr lang="zh-CN" altLang="en-US" sz="3600" dirty="0" smtClean="0"/>
              <a:t>四、成绩</a:t>
            </a:r>
            <a:endParaRPr lang="zh-CN" altLang="en-US" sz="3600" dirty="0"/>
          </a:p>
        </p:txBody>
      </p:sp>
      <p:sp>
        <p:nvSpPr>
          <p:cNvPr id="3" name="内容占位符 2"/>
          <p:cNvSpPr>
            <a:spLocks noGrp="1"/>
          </p:cNvSpPr>
          <p:nvPr>
            <p:ph idx="1"/>
          </p:nvPr>
        </p:nvSpPr>
        <p:spPr>
          <a:xfrm>
            <a:off x="142844" y="1214422"/>
            <a:ext cx="8786874" cy="4911741"/>
          </a:xfrm>
        </p:spPr>
        <p:txBody>
          <a:bodyPr>
            <a:normAutofit/>
          </a:bodyPr>
          <a:lstStyle/>
          <a:p>
            <a:pPr>
              <a:lnSpc>
                <a:spcPts val="2600"/>
              </a:lnSpc>
              <a:spcBef>
                <a:spcPts val="0"/>
              </a:spcBef>
              <a:buNone/>
            </a:pPr>
            <a:r>
              <a:rPr lang="zh-CN" altLang="en-US" sz="1800" b="1" dirty="0" smtClean="0">
                <a:solidFill>
                  <a:srgbClr val="FF0000"/>
                </a:solidFill>
              </a:rPr>
              <a:t>成绩录入：</a:t>
            </a:r>
            <a:r>
              <a:rPr lang="en-US" altLang="zh-CN" sz="1800" dirty="0" smtClean="0"/>
              <a:t> </a:t>
            </a:r>
            <a:r>
              <a:rPr lang="en-US" altLang="zh-CN" sz="1800" b="1" dirty="0" smtClean="0"/>
              <a:t>3</a:t>
            </a:r>
            <a:r>
              <a:rPr lang="zh-CN" altLang="en-US" sz="1800" b="1" dirty="0" smtClean="0"/>
              <a:t>天</a:t>
            </a:r>
            <a:r>
              <a:rPr lang="en-US" altLang="zh-CN" sz="1800" b="1" dirty="0" smtClean="0"/>
              <a:t>/5</a:t>
            </a:r>
            <a:r>
              <a:rPr lang="zh-CN" altLang="en-US" sz="1800" b="1" dirty="0" smtClean="0"/>
              <a:t>天</a:t>
            </a:r>
            <a:endParaRPr lang="en-US" altLang="zh-CN" sz="1800" b="1" dirty="0" smtClean="0"/>
          </a:p>
          <a:p>
            <a:pPr>
              <a:lnSpc>
                <a:spcPts val="2600"/>
              </a:lnSpc>
              <a:spcBef>
                <a:spcPts val="0"/>
              </a:spcBef>
              <a:buNone/>
            </a:pPr>
            <a:r>
              <a:rPr lang="zh-CN" altLang="en-US" sz="1800" b="1" dirty="0" smtClean="0">
                <a:solidFill>
                  <a:srgbClr val="FF0000"/>
                </a:solidFill>
              </a:rPr>
              <a:t>学生考试成绩登记表：</a:t>
            </a:r>
            <a:r>
              <a:rPr lang="zh-CN" altLang="en-US" sz="1800" b="1" dirty="0" smtClean="0"/>
              <a:t>平时成绩（总评）、期中成绩、期末成绩、总评成绩</a:t>
            </a:r>
            <a:endParaRPr lang="en-US" altLang="zh-CN" sz="1800" b="1" dirty="0" smtClean="0"/>
          </a:p>
          <a:p>
            <a:pPr>
              <a:lnSpc>
                <a:spcPts val="2600"/>
              </a:lnSpc>
              <a:spcBef>
                <a:spcPts val="0"/>
              </a:spcBef>
              <a:buNone/>
            </a:pPr>
            <a:r>
              <a:rPr lang="zh-CN" altLang="en-US" sz="1800" b="1" dirty="0" smtClean="0">
                <a:solidFill>
                  <a:srgbClr val="FF0000"/>
                </a:solidFill>
              </a:rPr>
              <a:t>总评成绩：</a:t>
            </a:r>
          </a:p>
          <a:p>
            <a:pPr>
              <a:lnSpc>
                <a:spcPts val="2600"/>
              </a:lnSpc>
              <a:spcBef>
                <a:spcPts val="0"/>
              </a:spcBef>
              <a:buNone/>
            </a:pPr>
            <a:r>
              <a:rPr lang="en-US" altLang="zh-CN" sz="1800" b="1" dirty="0" smtClean="0"/>
              <a:t>1</a:t>
            </a:r>
            <a:r>
              <a:rPr lang="zh-CN" altLang="en-US" sz="1800" b="1" dirty="0" smtClean="0"/>
              <a:t>、实施期中考试的课程，平时成绩占比</a:t>
            </a:r>
            <a:r>
              <a:rPr lang="en-US" altLang="zh-CN" sz="1800" b="1" dirty="0" smtClean="0"/>
              <a:t>20-30%</a:t>
            </a:r>
            <a:r>
              <a:rPr lang="zh-CN" altLang="en-US" sz="1800" b="1" dirty="0" smtClean="0"/>
              <a:t>，期中成绩占比</a:t>
            </a:r>
            <a:r>
              <a:rPr lang="en-US" altLang="zh-CN" sz="1800" b="1" dirty="0" smtClean="0"/>
              <a:t>20%</a:t>
            </a:r>
            <a:r>
              <a:rPr lang="zh-CN" altLang="en-US" sz="1800" b="1" dirty="0" smtClean="0"/>
              <a:t>，期末成绩占比</a:t>
            </a:r>
            <a:r>
              <a:rPr lang="en-US" altLang="zh-CN" sz="1800" b="1" dirty="0" smtClean="0"/>
              <a:t>50-60%</a:t>
            </a:r>
            <a:r>
              <a:rPr lang="zh-CN" altLang="en-US" sz="1800" b="1" dirty="0" smtClean="0"/>
              <a:t>；</a:t>
            </a:r>
          </a:p>
          <a:p>
            <a:pPr>
              <a:lnSpc>
                <a:spcPts val="2600"/>
              </a:lnSpc>
              <a:spcBef>
                <a:spcPts val="0"/>
              </a:spcBef>
              <a:buNone/>
            </a:pPr>
            <a:r>
              <a:rPr lang="en-US" altLang="zh-CN" sz="1800" b="1" dirty="0" smtClean="0"/>
              <a:t>2</a:t>
            </a:r>
            <a:r>
              <a:rPr lang="zh-CN" altLang="en-US" sz="1800" b="1" dirty="0" smtClean="0"/>
              <a:t>、未实施期中考试的课程，平时成绩占比</a:t>
            </a:r>
            <a:r>
              <a:rPr lang="en-US" altLang="zh-CN" sz="1800" b="1" dirty="0" smtClean="0"/>
              <a:t>30-40%</a:t>
            </a:r>
            <a:r>
              <a:rPr lang="zh-CN" altLang="en-US" sz="1800" b="1" dirty="0" smtClean="0"/>
              <a:t>，期末占比</a:t>
            </a:r>
            <a:r>
              <a:rPr lang="en-US" altLang="zh-CN" sz="1800" b="1" dirty="0" smtClean="0"/>
              <a:t>60-70%</a:t>
            </a:r>
            <a:r>
              <a:rPr lang="zh-CN" altLang="en-US" sz="1800" b="1" dirty="0" smtClean="0"/>
              <a:t>。</a:t>
            </a:r>
          </a:p>
          <a:p>
            <a:pPr>
              <a:lnSpc>
                <a:spcPts val="2600"/>
              </a:lnSpc>
              <a:spcBef>
                <a:spcPts val="0"/>
              </a:spcBef>
              <a:buNone/>
            </a:pPr>
            <a:r>
              <a:rPr lang="en-US" altLang="zh-CN" sz="1800" b="1" dirty="0" smtClean="0"/>
              <a:t>3</a:t>
            </a:r>
            <a:r>
              <a:rPr lang="zh-CN" altLang="en-US" sz="1800" b="1" dirty="0" smtClean="0"/>
              <a:t>、同一门课程，总评成绩的各项构成比例保持一致。</a:t>
            </a:r>
            <a:endParaRPr lang="en-US" altLang="zh-CN" sz="1800" b="1" dirty="0" smtClean="0"/>
          </a:p>
          <a:p>
            <a:pPr>
              <a:lnSpc>
                <a:spcPts val="2600"/>
              </a:lnSpc>
              <a:spcBef>
                <a:spcPts val="0"/>
              </a:spcBef>
              <a:buNone/>
            </a:pPr>
            <a:r>
              <a:rPr lang="zh-CN" altLang="en-US" sz="1800" b="1" dirty="0" smtClean="0">
                <a:solidFill>
                  <a:srgbClr val="FF0000"/>
                </a:solidFill>
              </a:rPr>
              <a:t>平时成绩单：</a:t>
            </a:r>
            <a:r>
              <a:rPr lang="zh-CN" altLang="en-US" sz="1800" b="1" dirty="0" smtClean="0"/>
              <a:t>依据（点名、作业、提问、课堂讨论、小测验等）；平时总成绩计算方法</a:t>
            </a:r>
            <a:endParaRPr lang="en-US" altLang="zh-CN" sz="1800" b="1" dirty="0" smtClean="0"/>
          </a:p>
          <a:p>
            <a:pPr>
              <a:lnSpc>
                <a:spcPts val="2600"/>
              </a:lnSpc>
              <a:spcBef>
                <a:spcPts val="0"/>
              </a:spcBef>
              <a:buNone/>
            </a:pPr>
            <a:r>
              <a:rPr lang="zh-CN" altLang="en-US" sz="1800" b="1" dirty="0" smtClean="0">
                <a:solidFill>
                  <a:srgbClr val="FF0000"/>
                </a:solidFill>
              </a:rPr>
              <a:t>成绩更正：</a:t>
            </a:r>
            <a:r>
              <a:rPr lang="en-US" altLang="zh-CN" sz="1800" dirty="0" smtClean="0"/>
              <a:t> </a:t>
            </a:r>
            <a:r>
              <a:rPr lang="en-US" altLang="zh-CN" sz="1800" b="1" dirty="0" smtClean="0"/>
              <a:t>《</a:t>
            </a:r>
            <a:r>
              <a:rPr lang="zh-CN" altLang="en-US" sz="1800" b="1" dirty="0" smtClean="0"/>
              <a:t>南京财经大学申请更正学生期末考试成绩管理办法</a:t>
            </a:r>
            <a:r>
              <a:rPr lang="en-US" altLang="zh-CN" sz="1800" b="1" dirty="0" smtClean="0"/>
              <a:t>》P211</a:t>
            </a:r>
          </a:p>
          <a:p>
            <a:pPr>
              <a:lnSpc>
                <a:spcPts val="2600"/>
              </a:lnSpc>
              <a:spcBef>
                <a:spcPts val="0"/>
              </a:spcBef>
              <a:buNone/>
            </a:pPr>
            <a:r>
              <a:rPr lang="zh-CN" altLang="en-US" sz="1800" b="1" dirty="0" smtClean="0"/>
              <a:t>填写</a:t>
            </a:r>
            <a:r>
              <a:rPr lang="en-US" altLang="zh-CN" sz="1800" b="1" dirty="0" smtClean="0"/>
              <a:t>《</a:t>
            </a:r>
            <a:r>
              <a:rPr lang="zh-CN" altLang="zh-CN" sz="1800" b="1" dirty="0" smtClean="0"/>
              <a:t>南京财经大学成绩更正申请表</a:t>
            </a:r>
            <a:r>
              <a:rPr lang="en-US" altLang="zh-CN" sz="1800" b="1" dirty="0" smtClean="0"/>
              <a:t>》</a:t>
            </a:r>
          </a:p>
          <a:p>
            <a:pPr>
              <a:lnSpc>
                <a:spcPts val="2600"/>
              </a:lnSpc>
              <a:spcBef>
                <a:spcPts val="0"/>
              </a:spcBef>
              <a:buNone/>
            </a:pPr>
            <a:r>
              <a:rPr lang="zh-CN" altLang="en-US" sz="1800" b="1" dirty="0" smtClean="0"/>
              <a:t>更正情形；更正程序；更正依据；更正申请时间；更正成绩录入</a:t>
            </a:r>
            <a:endParaRPr lang="en-US" altLang="zh-CN" sz="1800" b="1" dirty="0" smtClean="0"/>
          </a:p>
          <a:p>
            <a:pPr>
              <a:spcBef>
                <a:spcPts val="0"/>
              </a:spcBef>
              <a:buNone/>
            </a:pPr>
            <a:endParaRPr lang="zh-CN" altLang="en-US" sz="2800" dirty="0" smtClean="0">
              <a:latin typeface="宋体" panose="02010600030101010101" pitchFamily="2" charset="-122"/>
              <a:ea typeface="宋体" panose="02010600030101010101" pitchFamily="2" charset="-122"/>
            </a:endParaRPr>
          </a:p>
          <a:p>
            <a:pPr>
              <a:buNone/>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1500166" y="285728"/>
            <a:ext cx="6429420" cy="5840435"/>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五、析卷</a:t>
            </a:r>
            <a:endParaRPr lang="zh-CN" altLang="en-US" sz="3600" dirty="0"/>
          </a:p>
        </p:txBody>
      </p:sp>
      <p:sp>
        <p:nvSpPr>
          <p:cNvPr id="3" name="内容占位符 2"/>
          <p:cNvSpPr>
            <a:spLocks noGrp="1"/>
          </p:cNvSpPr>
          <p:nvPr>
            <p:ph idx="1"/>
          </p:nvPr>
        </p:nvSpPr>
        <p:spPr>
          <a:xfrm>
            <a:off x="428596" y="1285860"/>
            <a:ext cx="8229600" cy="4525963"/>
          </a:xfrm>
        </p:spPr>
        <p:txBody>
          <a:bodyPr/>
          <a:lstStyle/>
          <a:p>
            <a:r>
              <a:rPr lang="zh-CN" altLang="en-US" dirty="0" smtClean="0"/>
              <a:t>考试情况分析表</a:t>
            </a:r>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3075" name="Picture 3"/>
          <p:cNvPicPr>
            <a:picLocks noGrp="1" noChangeAspect="1" noChangeArrowheads="1"/>
          </p:cNvPicPr>
          <p:nvPr>
            <p:ph idx="1"/>
          </p:nvPr>
        </p:nvPicPr>
        <p:blipFill>
          <a:blip r:embed="rId2" cstate="print"/>
          <a:srcRect/>
          <a:stretch>
            <a:fillRect/>
          </a:stretch>
        </p:blipFill>
        <p:spPr bwMode="auto">
          <a:xfrm>
            <a:off x="2643174" y="357166"/>
            <a:ext cx="4143404" cy="57689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六、归档</a:t>
            </a:r>
            <a:endParaRPr lang="zh-CN" altLang="en-US" sz="3600" dirty="0"/>
          </a:p>
        </p:txBody>
      </p:sp>
      <p:sp>
        <p:nvSpPr>
          <p:cNvPr id="3" name="内容占位符 2"/>
          <p:cNvSpPr>
            <a:spLocks noGrp="1"/>
          </p:cNvSpPr>
          <p:nvPr>
            <p:ph idx="1"/>
          </p:nvPr>
        </p:nvSpPr>
        <p:spPr/>
        <p:txBody>
          <a:bodyPr>
            <a:normAutofit/>
          </a:bodyPr>
          <a:lstStyle/>
          <a:p>
            <a:pPr>
              <a:lnSpc>
                <a:spcPts val="4100"/>
              </a:lnSpc>
              <a:spcBef>
                <a:spcPts val="0"/>
              </a:spcBef>
            </a:pPr>
            <a:r>
              <a:rPr lang="zh-CN" altLang="en-US" sz="2800" dirty="0" smtClean="0"/>
              <a:t>学生考试成绩登记表</a:t>
            </a:r>
            <a:endParaRPr lang="en-US" altLang="zh-CN" sz="2800" dirty="0" smtClean="0"/>
          </a:p>
          <a:p>
            <a:pPr>
              <a:lnSpc>
                <a:spcPts val="4100"/>
              </a:lnSpc>
              <a:spcBef>
                <a:spcPts val="0"/>
              </a:spcBef>
            </a:pPr>
            <a:r>
              <a:rPr lang="zh-CN" altLang="en-US" sz="2800" dirty="0" smtClean="0"/>
              <a:t>平时成绩单</a:t>
            </a:r>
            <a:endParaRPr lang="en-US" altLang="zh-CN" sz="2800" dirty="0" smtClean="0"/>
          </a:p>
          <a:p>
            <a:pPr>
              <a:lnSpc>
                <a:spcPts val="4100"/>
              </a:lnSpc>
              <a:spcBef>
                <a:spcPts val="0"/>
              </a:spcBef>
            </a:pPr>
            <a:r>
              <a:rPr lang="zh-CN" altLang="en-US" sz="2800" dirty="0" smtClean="0"/>
              <a:t>考试情况分析表</a:t>
            </a:r>
          </a:p>
          <a:p>
            <a:pPr>
              <a:lnSpc>
                <a:spcPts val="4100"/>
              </a:lnSpc>
              <a:spcBef>
                <a:spcPts val="0"/>
              </a:spcBef>
            </a:pPr>
            <a:r>
              <a:rPr lang="zh-CN" altLang="en-US" sz="2800" dirty="0" smtClean="0"/>
              <a:t>参考答案及评分标准</a:t>
            </a:r>
            <a:endParaRPr lang="en-US" altLang="zh-CN" sz="2800" dirty="0" smtClean="0"/>
          </a:p>
          <a:p>
            <a:pPr>
              <a:lnSpc>
                <a:spcPts val="4100"/>
              </a:lnSpc>
              <a:spcBef>
                <a:spcPts val="0"/>
              </a:spcBef>
            </a:pPr>
            <a:r>
              <a:rPr lang="zh-CN" altLang="en-US" sz="2800" dirty="0" smtClean="0"/>
              <a:t>原始试卷（含答题卡、机阅成绩单）</a:t>
            </a:r>
            <a:endParaRPr lang="zh-CN" alt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336"/>
          <p:cNvPicPr>
            <a:picLocks noChangeAspect="1"/>
          </p:cNvPicPr>
          <p:nvPr/>
        </p:nvPicPr>
        <p:blipFill>
          <a:blip r:embed="rId2" cstate="print"/>
          <a:stretch>
            <a:fillRect/>
          </a:stretch>
        </p:blipFill>
        <p:spPr>
          <a:xfrm>
            <a:off x="800100" y="121285"/>
            <a:ext cx="7543800" cy="611251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3075" name="Picture 3"/>
          <p:cNvPicPr>
            <a:picLocks noGrp="1" noChangeAspect="1" noChangeArrowheads="1"/>
          </p:cNvPicPr>
          <p:nvPr>
            <p:ph idx="1"/>
          </p:nvPr>
        </p:nvPicPr>
        <p:blipFill>
          <a:blip r:embed="rId2" cstate="print"/>
          <a:srcRect/>
          <a:stretch>
            <a:fillRect/>
          </a:stretch>
        </p:blipFill>
        <p:spPr bwMode="auto">
          <a:xfrm>
            <a:off x="2643174" y="357166"/>
            <a:ext cx="4143404" cy="57689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417955"/>
            <a:ext cx="8229600" cy="182245"/>
          </a:xfrm>
        </p:spPr>
        <p:txBody>
          <a:bodyPr>
            <a:normAutofit fontScale="90000"/>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0825"/>
          <p:cNvPicPr>
            <a:picLocks noChangeAspect="1"/>
          </p:cNvPicPr>
          <p:nvPr/>
        </p:nvPicPr>
        <p:blipFill>
          <a:blip r:embed="rId2" cstate="print"/>
          <a:stretch>
            <a:fillRect/>
          </a:stretch>
        </p:blipFill>
        <p:spPr>
          <a:xfrm>
            <a:off x="800100" y="-147320"/>
            <a:ext cx="7543800" cy="636968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IMG_20170612_091150"/>
          <p:cNvPicPr>
            <a:picLocks noChangeAspect="1"/>
          </p:cNvPicPr>
          <p:nvPr/>
        </p:nvPicPr>
        <p:blipFill>
          <a:blip r:embed="rId2" cstate="print"/>
          <a:stretch>
            <a:fillRect/>
          </a:stretch>
        </p:blipFill>
        <p:spPr>
          <a:xfrm>
            <a:off x="800100" y="55245"/>
            <a:ext cx="7543800" cy="62503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6" name="Picture 2" descr="C:\Users\Administrator\Desktop\微信图片_20170615135426.jpg"/>
          <p:cNvPicPr>
            <a:picLocks noGrp="1" noChangeAspect="1" noChangeArrowheads="1"/>
          </p:cNvPicPr>
          <p:nvPr>
            <p:ph idx="1"/>
          </p:nvPr>
        </p:nvPicPr>
        <p:blipFill>
          <a:blip r:embed="rId2" cstate="print"/>
          <a:srcRect/>
          <a:stretch>
            <a:fillRect/>
          </a:stretch>
        </p:blipFill>
        <p:spPr bwMode="auto">
          <a:xfrm>
            <a:off x="1785918" y="357166"/>
            <a:ext cx="5072098" cy="5768997"/>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6146" name="Picture 2" descr="C:\Users\Administrator\Desktop\微信图片_20170615134044.jpg"/>
          <p:cNvPicPr>
            <a:picLocks noGrp="1" noChangeAspect="1" noChangeArrowheads="1"/>
          </p:cNvPicPr>
          <p:nvPr>
            <p:ph idx="1"/>
          </p:nvPr>
        </p:nvPicPr>
        <p:blipFill>
          <a:blip r:embed="rId2" cstate="print"/>
          <a:srcRect/>
          <a:stretch>
            <a:fillRect/>
          </a:stretch>
        </p:blipFill>
        <p:spPr bwMode="auto">
          <a:xfrm>
            <a:off x="1214414" y="214290"/>
            <a:ext cx="6215106" cy="591187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CONTENTS</a:t>
            </a:r>
            <a:endParaRPr lang="zh-CN" altLang="en-US" dirty="0"/>
          </a:p>
        </p:txBody>
      </p:sp>
      <p:sp>
        <p:nvSpPr>
          <p:cNvPr id="3" name="内容占位符 2"/>
          <p:cNvSpPr>
            <a:spLocks noGrp="1"/>
          </p:cNvSpPr>
          <p:nvPr>
            <p:ph idx="1"/>
          </p:nvPr>
        </p:nvSpPr>
        <p:spPr/>
        <p:txBody>
          <a:bodyPr/>
          <a:lstStyle/>
          <a:p>
            <a:pPr>
              <a:buNone/>
            </a:pPr>
            <a:r>
              <a:rPr lang="zh-CN" altLang="en-US" b="1" dirty="0" smtClean="0"/>
              <a:t>一、命题</a:t>
            </a:r>
            <a:endParaRPr lang="en-US" altLang="zh-CN" b="1" dirty="0" smtClean="0"/>
          </a:p>
          <a:p>
            <a:pPr>
              <a:buNone/>
            </a:pPr>
            <a:r>
              <a:rPr lang="zh-CN" altLang="en-US" b="1" dirty="0" smtClean="0"/>
              <a:t>二、考试</a:t>
            </a:r>
            <a:r>
              <a:rPr lang="en-US" altLang="zh-CN" b="1" dirty="0" smtClean="0"/>
              <a:t>/</a:t>
            </a:r>
            <a:r>
              <a:rPr lang="zh-CN" altLang="en-US" b="1" dirty="0" smtClean="0"/>
              <a:t>监考</a:t>
            </a:r>
            <a:endParaRPr lang="en-US" altLang="zh-CN" b="1" dirty="0" smtClean="0"/>
          </a:p>
          <a:p>
            <a:pPr>
              <a:buNone/>
            </a:pPr>
            <a:r>
              <a:rPr lang="zh-CN" altLang="en-US" b="1" dirty="0" smtClean="0"/>
              <a:t>三、阅卷</a:t>
            </a:r>
            <a:endParaRPr lang="en-US" altLang="zh-CN" b="1" dirty="0" smtClean="0"/>
          </a:p>
          <a:p>
            <a:pPr>
              <a:buNone/>
            </a:pPr>
            <a:r>
              <a:rPr lang="zh-CN" altLang="en-US" b="1" dirty="0" smtClean="0"/>
              <a:t>四、成绩</a:t>
            </a:r>
            <a:endParaRPr lang="en-US" altLang="zh-CN" b="1" dirty="0" smtClean="0"/>
          </a:p>
          <a:p>
            <a:pPr>
              <a:buNone/>
            </a:pPr>
            <a:r>
              <a:rPr lang="zh-CN" altLang="en-US" b="1" dirty="0" smtClean="0"/>
              <a:t>五、析卷</a:t>
            </a:r>
            <a:endParaRPr lang="en-US" altLang="zh-CN" b="1" dirty="0" smtClean="0"/>
          </a:p>
          <a:p>
            <a:pPr>
              <a:buNone/>
            </a:pPr>
            <a:r>
              <a:rPr lang="zh-CN" altLang="en-US" b="1" dirty="0" smtClean="0"/>
              <a:t>六、归档</a:t>
            </a:r>
            <a:endParaRPr lang="zh-CN" alt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74638"/>
            <a:ext cx="8186766" cy="725470"/>
          </a:xfrm>
        </p:spPr>
        <p:txBody>
          <a:bodyPr>
            <a:normAutofit/>
          </a:bodyPr>
          <a:lstStyle/>
          <a:p>
            <a:r>
              <a:rPr lang="zh-CN" altLang="en-US" sz="3600" dirty="0" smtClean="0"/>
              <a:t>一、命题</a:t>
            </a:r>
            <a:endParaRPr lang="zh-CN" altLang="en-US" sz="3600" dirty="0"/>
          </a:p>
        </p:txBody>
      </p:sp>
      <p:sp>
        <p:nvSpPr>
          <p:cNvPr id="3" name="内容占位符 2"/>
          <p:cNvSpPr>
            <a:spLocks noGrp="1"/>
          </p:cNvSpPr>
          <p:nvPr>
            <p:ph idx="1"/>
          </p:nvPr>
        </p:nvSpPr>
        <p:spPr>
          <a:xfrm>
            <a:off x="285720" y="1071547"/>
            <a:ext cx="8572560" cy="4786346"/>
          </a:xfrm>
        </p:spPr>
        <p:txBody>
          <a:bodyPr>
            <a:normAutofit fontScale="40000" lnSpcReduction="20000"/>
          </a:bodyPr>
          <a:lstStyle/>
          <a:p>
            <a:pPr>
              <a:lnSpc>
                <a:spcPts val="2100"/>
              </a:lnSpc>
              <a:spcBef>
                <a:spcPts val="0"/>
              </a:spcBef>
              <a:buNone/>
            </a:pPr>
            <a:r>
              <a:rPr lang="zh-CN" altLang="en-US" sz="3300" b="1" dirty="0" smtClean="0">
                <a:solidFill>
                  <a:srgbClr val="FF0000"/>
                </a:solidFill>
              </a:rPr>
              <a:t>命题依据</a:t>
            </a:r>
            <a:r>
              <a:rPr lang="zh-CN" altLang="en-US" b="1" dirty="0" smtClean="0"/>
              <a:t>：教学大纲，要有较高的覆盖面</a:t>
            </a:r>
            <a:endParaRPr lang="en-US" altLang="zh-CN" b="1" dirty="0" smtClean="0"/>
          </a:p>
          <a:p>
            <a:pPr>
              <a:lnSpc>
                <a:spcPts val="2100"/>
              </a:lnSpc>
              <a:spcBef>
                <a:spcPts val="0"/>
              </a:spcBef>
              <a:buNone/>
            </a:pPr>
            <a:r>
              <a:rPr lang="zh-CN" altLang="en-US" b="1" dirty="0" smtClean="0">
                <a:solidFill>
                  <a:srgbClr val="FF0000"/>
                </a:solidFill>
              </a:rPr>
              <a:t>考试方式</a:t>
            </a:r>
            <a:r>
              <a:rPr lang="zh-CN" altLang="en-US" b="1" dirty="0" smtClean="0"/>
              <a:t>：试卷（开卷</a:t>
            </a:r>
            <a:r>
              <a:rPr lang="en-US" altLang="zh-CN" b="1" dirty="0" smtClean="0"/>
              <a:t>/</a:t>
            </a:r>
            <a:r>
              <a:rPr lang="zh-CN" altLang="en-US" b="1" dirty="0" smtClean="0"/>
              <a:t>闭卷）</a:t>
            </a:r>
            <a:r>
              <a:rPr lang="en-US" altLang="zh-CN" b="1" dirty="0" smtClean="0"/>
              <a:t>;</a:t>
            </a:r>
            <a:r>
              <a:rPr lang="zh-CN" altLang="en-US" b="1" dirty="0" smtClean="0"/>
              <a:t>课程论文、案例分析、调查报告、口试等</a:t>
            </a:r>
            <a:endParaRPr lang="en-US" altLang="zh-CN" b="1" dirty="0" smtClean="0"/>
          </a:p>
          <a:p>
            <a:pPr>
              <a:lnSpc>
                <a:spcPts val="2100"/>
              </a:lnSpc>
              <a:spcBef>
                <a:spcPts val="0"/>
              </a:spcBef>
              <a:buNone/>
            </a:pPr>
            <a:r>
              <a:rPr lang="zh-CN" altLang="en-US" b="1" dirty="0" smtClean="0"/>
              <a:t>一般情况下考试课采取试卷方式；选修课可以在试卷之外，采取课程论文</a:t>
            </a:r>
            <a:r>
              <a:rPr lang="en-US" altLang="zh-CN" b="1" dirty="0" smtClean="0"/>
              <a:t>…</a:t>
            </a:r>
            <a:r>
              <a:rPr lang="zh-CN" altLang="en-US" b="1" dirty="0" smtClean="0"/>
              <a:t>等个性化考试，由任课教师拿出</a:t>
            </a:r>
            <a:r>
              <a:rPr lang="zh-CN" altLang="en-US" b="1" dirty="0" smtClean="0">
                <a:solidFill>
                  <a:srgbClr val="FF0000"/>
                </a:solidFill>
              </a:rPr>
              <a:t>个性化</a:t>
            </a:r>
            <a:r>
              <a:rPr lang="zh-CN" altLang="en-US" b="1" dirty="0" smtClean="0"/>
              <a:t>考试方案，报学院负责人审批，教务处备案</a:t>
            </a:r>
            <a:endParaRPr lang="en-US" altLang="zh-CN" b="1" dirty="0" smtClean="0"/>
          </a:p>
          <a:p>
            <a:pPr>
              <a:lnSpc>
                <a:spcPts val="2100"/>
              </a:lnSpc>
              <a:spcBef>
                <a:spcPts val="0"/>
              </a:spcBef>
              <a:buNone/>
            </a:pPr>
            <a:r>
              <a:rPr lang="zh-CN" altLang="en-US" b="1" dirty="0" smtClean="0">
                <a:solidFill>
                  <a:srgbClr val="FF0000"/>
                </a:solidFill>
              </a:rPr>
              <a:t>命题数量</a:t>
            </a:r>
            <a:r>
              <a:rPr lang="zh-CN" altLang="en-US" b="1" dirty="0" smtClean="0"/>
              <a:t>：</a:t>
            </a:r>
            <a:r>
              <a:rPr lang="en-US" altLang="zh-CN" b="1" dirty="0" smtClean="0"/>
              <a:t>A</a:t>
            </a:r>
            <a:r>
              <a:rPr lang="zh-CN" altLang="en-US" b="1" dirty="0" smtClean="0"/>
              <a:t>、</a:t>
            </a:r>
            <a:r>
              <a:rPr lang="en-US" altLang="zh-CN" b="1" dirty="0" smtClean="0"/>
              <a:t>B</a:t>
            </a:r>
            <a:r>
              <a:rPr lang="zh-CN" altLang="en-US" b="1" dirty="0" smtClean="0"/>
              <a:t>两套试卷</a:t>
            </a:r>
            <a:endParaRPr lang="en-US" altLang="zh-CN" b="1" dirty="0" smtClean="0"/>
          </a:p>
          <a:p>
            <a:pPr>
              <a:lnSpc>
                <a:spcPts val="2100"/>
              </a:lnSpc>
              <a:spcBef>
                <a:spcPts val="0"/>
              </a:spcBef>
              <a:buNone/>
            </a:pPr>
            <a:r>
              <a:rPr lang="zh-CN" altLang="en-US" b="1" dirty="0" smtClean="0">
                <a:solidFill>
                  <a:srgbClr val="FF0000"/>
                </a:solidFill>
              </a:rPr>
              <a:t>命题质量</a:t>
            </a:r>
            <a:r>
              <a:rPr lang="zh-CN" altLang="en-US" b="1" dirty="0" smtClean="0"/>
              <a:t>：</a:t>
            </a:r>
            <a:r>
              <a:rPr lang="en-US" altLang="zh-CN" b="1" dirty="0" smtClean="0"/>
              <a:t>1.A</a:t>
            </a:r>
            <a:r>
              <a:rPr lang="zh-CN" altLang="en-US" b="1" dirty="0" smtClean="0"/>
              <a:t>、</a:t>
            </a:r>
            <a:r>
              <a:rPr lang="en-US" altLang="zh-CN" b="1" dirty="0" smtClean="0"/>
              <a:t>B</a:t>
            </a:r>
            <a:r>
              <a:rPr lang="zh-CN" altLang="en-US" b="1" dirty="0" smtClean="0"/>
              <a:t>两套试卷之间重复率不超过</a:t>
            </a:r>
            <a:r>
              <a:rPr lang="en-US" altLang="zh-CN" b="1" dirty="0" smtClean="0"/>
              <a:t>20%</a:t>
            </a:r>
            <a:r>
              <a:rPr lang="zh-CN" altLang="en-US" b="1" dirty="0" smtClean="0"/>
              <a:t>；</a:t>
            </a:r>
            <a:r>
              <a:rPr lang="en-US" altLang="zh-CN" b="1" dirty="0" smtClean="0"/>
              <a:t>2.</a:t>
            </a:r>
            <a:r>
              <a:rPr lang="zh-CN" altLang="en-US" b="1" dirty="0" smtClean="0"/>
              <a:t>主观题比重不得低于</a:t>
            </a:r>
            <a:r>
              <a:rPr lang="en-US" altLang="zh-CN" b="1" dirty="0" smtClean="0"/>
              <a:t>50%</a:t>
            </a:r>
            <a:r>
              <a:rPr lang="zh-CN" altLang="en-US" b="1" dirty="0" smtClean="0"/>
              <a:t>，适度增加综合性、应用性题目；</a:t>
            </a:r>
            <a:r>
              <a:rPr lang="en-US" altLang="zh-CN" b="1" dirty="0" smtClean="0"/>
              <a:t>3.</a:t>
            </a:r>
            <a:r>
              <a:rPr lang="zh-CN" altLang="en-US" b="1" dirty="0" smtClean="0"/>
              <a:t>三基部分</a:t>
            </a:r>
            <a:r>
              <a:rPr lang="en-US" altLang="zh-CN" b="1" dirty="0" smtClean="0"/>
              <a:t>60%</a:t>
            </a:r>
            <a:r>
              <a:rPr lang="zh-CN" altLang="en-US" b="1" dirty="0" smtClean="0"/>
              <a:t>，一般难度</a:t>
            </a:r>
            <a:r>
              <a:rPr lang="en-US" altLang="zh-CN" b="1" dirty="0" smtClean="0"/>
              <a:t>30%</a:t>
            </a:r>
            <a:r>
              <a:rPr lang="zh-CN" altLang="en-US" b="1" dirty="0" smtClean="0"/>
              <a:t>，较高难度</a:t>
            </a:r>
            <a:r>
              <a:rPr lang="en-US" altLang="zh-CN" b="1" dirty="0" smtClean="0"/>
              <a:t>10%</a:t>
            </a:r>
            <a:r>
              <a:rPr lang="zh-CN" altLang="en-US" b="1" dirty="0" smtClean="0"/>
              <a:t>（闭卷）；</a:t>
            </a:r>
            <a:r>
              <a:rPr lang="en-US" altLang="zh-CN" b="1" dirty="0" smtClean="0"/>
              <a:t>4.</a:t>
            </a:r>
            <a:r>
              <a:rPr lang="zh-CN" altLang="en-US" b="1" dirty="0" smtClean="0"/>
              <a:t>三基且难度适中部分</a:t>
            </a:r>
            <a:r>
              <a:rPr lang="en-US" altLang="zh-CN" b="1" dirty="0" smtClean="0"/>
              <a:t>70%</a:t>
            </a:r>
            <a:r>
              <a:rPr lang="zh-CN" altLang="en-US" b="1" dirty="0" smtClean="0"/>
              <a:t>，较高难度</a:t>
            </a:r>
            <a:r>
              <a:rPr lang="en-US" altLang="zh-CN" b="1" dirty="0" smtClean="0"/>
              <a:t>30%</a:t>
            </a:r>
            <a:r>
              <a:rPr lang="zh-CN" altLang="en-US" b="1" dirty="0" smtClean="0"/>
              <a:t>（开卷）；</a:t>
            </a:r>
            <a:r>
              <a:rPr lang="en-US" altLang="zh-CN" b="1" dirty="0" smtClean="0"/>
              <a:t>5.</a:t>
            </a:r>
            <a:r>
              <a:rPr lang="zh-CN" altLang="en-US" b="1" dirty="0" smtClean="0"/>
              <a:t>试题答案不能含有可从教材或其他允许携带的资料上直接抄录的内容（开卷）</a:t>
            </a:r>
            <a:endParaRPr lang="en-US" altLang="zh-CN" b="1" dirty="0" smtClean="0"/>
          </a:p>
          <a:p>
            <a:pPr>
              <a:lnSpc>
                <a:spcPts val="2100"/>
              </a:lnSpc>
              <a:spcBef>
                <a:spcPts val="0"/>
              </a:spcBef>
              <a:buNone/>
            </a:pPr>
            <a:r>
              <a:rPr lang="zh-CN" altLang="en-US" b="1" dirty="0" smtClean="0">
                <a:solidFill>
                  <a:srgbClr val="FF0000"/>
                </a:solidFill>
              </a:rPr>
              <a:t>命题题型</a:t>
            </a:r>
            <a:r>
              <a:rPr lang="zh-CN" altLang="en-US" b="1" dirty="0" smtClean="0"/>
              <a:t>：</a:t>
            </a:r>
            <a:r>
              <a:rPr lang="zh-CN" altLang="en-US" b="1" dirty="0" smtClean="0">
                <a:solidFill>
                  <a:srgbClr val="FF0000"/>
                </a:solidFill>
              </a:rPr>
              <a:t>填空题</a:t>
            </a:r>
            <a:r>
              <a:rPr lang="zh-CN" altLang="en-US" b="1" dirty="0" smtClean="0"/>
              <a:t>（数量、分值控制）、</a:t>
            </a:r>
            <a:r>
              <a:rPr lang="zh-CN" altLang="en-US" b="1" dirty="0" smtClean="0">
                <a:solidFill>
                  <a:srgbClr val="FF0000"/>
                </a:solidFill>
              </a:rPr>
              <a:t>名词解释</a:t>
            </a:r>
            <a:r>
              <a:rPr lang="zh-CN" altLang="en-US" b="1" dirty="0" smtClean="0"/>
              <a:t>、</a:t>
            </a:r>
            <a:r>
              <a:rPr lang="zh-CN" altLang="en-US" b="1" dirty="0" smtClean="0">
                <a:solidFill>
                  <a:srgbClr val="FF0000"/>
                </a:solidFill>
              </a:rPr>
              <a:t>选择题</a:t>
            </a:r>
            <a:r>
              <a:rPr lang="zh-CN" altLang="en-US" b="1" dirty="0" smtClean="0"/>
              <a:t>（数量、分值控制）、判断题、计算题、简答题、案例题、论述题等（开卷考试不能出现选择题、填空题、名词解释）</a:t>
            </a:r>
            <a:endParaRPr lang="en-US" altLang="zh-CN" b="1" dirty="0" smtClean="0"/>
          </a:p>
          <a:p>
            <a:pPr>
              <a:lnSpc>
                <a:spcPts val="2100"/>
              </a:lnSpc>
              <a:spcBef>
                <a:spcPts val="0"/>
              </a:spcBef>
              <a:buNone/>
            </a:pPr>
            <a:r>
              <a:rPr lang="zh-CN" altLang="en-US" b="1" dirty="0" smtClean="0">
                <a:solidFill>
                  <a:srgbClr val="FF0000"/>
                </a:solidFill>
              </a:rPr>
              <a:t>双语课命题</a:t>
            </a:r>
            <a:r>
              <a:rPr lang="zh-CN" altLang="en-US" b="1" dirty="0" smtClean="0"/>
              <a:t>：英文命题、英文作答</a:t>
            </a:r>
            <a:endParaRPr lang="en-US" altLang="zh-CN" b="1" dirty="0" smtClean="0"/>
          </a:p>
          <a:p>
            <a:pPr>
              <a:lnSpc>
                <a:spcPts val="2100"/>
              </a:lnSpc>
              <a:spcBef>
                <a:spcPts val="0"/>
              </a:spcBef>
              <a:buNone/>
            </a:pPr>
            <a:r>
              <a:rPr lang="zh-CN" altLang="en-US" b="1" dirty="0" smtClean="0">
                <a:solidFill>
                  <a:srgbClr val="FF0000"/>
                </a:solidFill>
              </a:rPr>
              <a:t>样卷格式：</a:t>
            </a:r>
            <a:r>
              <a:rPr lang="zh-CN" altLang="en-US" b="1" dirty="0" smtClean="0"/>
              <a:t>统一的试卷格式，模板可从教务处网站</a:t>
            </a:r>
            <a:r>
              <a:rPr lang="en-US" altLang="zh-CN" b="1" dirty="0" smtClean="0"/>
              <a:t>-</a:t>
            </a:r>
            <a:r>
              <a:rPr lang="zh-CN" altLang="en-US" b="1" dirty="0" smtClean="0"/>
              <a:t>资料下载栏目；样卷</a:t>
            </a:r>
            <a:r>
              <a:rPr lang="en-US" altLang="zh-CN" b="1" dirty="0" smtClean="0"/>
              <a:t>16K</a:t>
            </a:r>
            <a:r>
              <a:rPr lang="zh-CN" altLang="en-US" b="1" dirty="0" smtClean="0"/>
              <a:t>纸打印稿，不收软盘（</a:t>
            </a:r>
            <a:r>
              <a:rPr lang="en-US" altLang="zh-CN" b="1" dirty="0" smtClean="0"/>
              <a:t>《</a:t>
            </a:r>
            <a:r>
              <a:rPr lang="zh-CN" altLang="en-US" b="1" dirty="0" smtClean="0"/>
              <a:t>南京财经大学试卷格式</a:t>
            </a:r>
            <a:r>
              <a:rPr lang="en-US" altLang="zh-CN" b="1" dirty="0" smtClean="0"/>
              <a:t>》</a:t>
            </a:r>
            <a:r>
              <a:rPr lang="zh-CN" altLang="en-US" b="1" dirty="0" smtClean="0"/>
              <a:t>）</a:t>
            </a:r>
            <a:endParaRPr lang="en-US" altLang="zh-CN" b="1" dirty="0" smtClean="0"/>
          </a:p>
          <a:p>
            <a:pPr>
              <a:lnSpc>
                <a:spcPts val="2100"/>
              </a:lnSpc>
              <a:spcBef>
                <a:spcPts val="0"/>
              </a:spcBef>
              <a:buNone/>
            </a:pPr>
            <a:r>
              <a:rPr lang="zh-CN" altLang="en-US" b="1" dirty="0" smtClean="0">
                <a:solidFill>
                  <a:srgbClr val="FF0000"/>
                </a:solidFill>
              </a:rPr>
              <a:t>参考答案及评分标准：</a:t>
            </a:r>
            <a:r>
              <a:rPr lang="zh-CN" altLang="en-US" b="1" dirty="0" smtClean="0"/>
              <a:t>可以不提交给学院，但归档资料必须有</a:t>
            </a:r>
            <a:endParaRPr lang="en-US" altLang="zh-CN" b="1" dirty="0" smtClean="0"/>
          </a:p>
          <a:p>
            <a:pPr>
              <a:lnSpc>
                <a:spcPts val="2100"/>
              </a:lnSpc>
              <a:spcBef>
                <a:spcPts val="0"/>
              </a:spcBef>
              <a:buNone/>
            </a:pPr>
            <a:r>
              <a:rPr lang="zh-CN" altLang="en-US" b="1" dirty="0" smtClean="0">
                <a:solidFill>
                  <a:srgbClr val="FF0000"/>
                </a:solidFill>
              </a:rPr>
              <a:t>命题方式：</a:t>
            </a:r>
            <a:r>
              <a:rPr lang="zh-CN" altLang="en-US" b="1" dirty="0" smtClean="0"/>
              <a:t>题库</a:t>
            </a:r>
            <a:r>
              <a:rPr lang="en-US" altLang="zh-CN" b="1" dirty="0" smtClean="0"/>
              <a:t>/</a:t>
            </a:r>
            <a:r>
              <a:rPr lang="zh-CN" altLang="en-US" b="1" dirty="0" smtClean="0"/>
              <a:t>集体命题</a:t>
            </a:r>
            <a:r>
              <a:rPr lang="en-US" altLang="zh-CN" b="1" dirty="0" smtClean="0"/>
              <a:t>/</a:t>
            </a:r>
            <a:r>
              <a:rPr lang="zh-CN" altLang="en-US" b="1" dirty="0" smtClean="0"/>
              <a:t>个人命题</a:t>
            </a:r>
            <a:endParaRPr lang="en-US" altLang="zh-CN" b="1" dirty="0" smtClean="0"/>
          </a:p>
          <a:p>
            <a:pPr>
              <a:lnSpc>
                <a:spcPts val="2100"/>
              </a:lnSpc>
              <a:spcBef>
                <a:spcPts val="0"/>
              </a:spcBef>
              <a:buNone/>
            </a:pPr>
            <a:r>
              <a:rPr lang="zh-CN" altLang="en-US" b="1" dirty="0" smtClean="0">
                <a:solidFill>
                  <a:srgbClr val="FF0000"/>
                </a:solidFill>
              </a:rPr>
              <a:t>命题手续：</a:t>
            </a:r>
            <a:r>
              <a:rPr lang="en-US" altLang="zh-CN" b="1" dirty="0" smtClean="0"/>
              <a:t>《</a:t>
            </a:r>
            <a:r>
              <a:rPr lang="zh-CN" altLang="en-US" b="1" dirty="0" smtClean="0"/>
              <a:t>南京财经大学试卷审定表</a:t>
            </a:r>
            <a:r>
              <a:rPr lang="en-US" altLang="zh-CN" b="1" dirty="0" smtClean="0"/>
              <a:t>》</a:t>
            </a:r>
            <a:r>
              <a:rPr lang="zh-CN" altLang="en-US" b="1" dirty="0" smtClean="0"/>
              <a:t>；</a:t>
            </a:r>
            <a:r>
              <a:rPr lang="en-US" altLang="zh-CN" b="1" dirty="0" smtClean="0"/>
              <a:t>《</a:t>
            </a:r>
            <a:r>
              <a:rPr lang="zh-CN" altLang="en-US" b="1" dirty="0" smtClean="0"/>
              <a:t>非试卷</a:t>
            </a:r>
            <a:r>
              <a:rPr lang="zh-CN" altLang="en-US" b="1" dirty="0" smtClean="0">
                <a:solidFill>
                  <a:srgbClr val="FF0000"/>
                </a:solidFill>
              </a:rPr>
              <a:t>个性化</a:t>
            </a:r>
            <a:r>
              <a:rPr lang="zh-CN" altLang="en-US" b="1" dirty="0" smtClean="0"/>
              <a:t>考试方案</a:t>
            </a:r>
            <a:r>
              <a:rPr lang="en-US" altLang="zh-CN" b="1" dirty="0" smtClean="0"/>
              <a:t>》</a:t>
            </a:r>
          </a:p>
          <a:p>
            <a:pPr>
              <a:lnSpc>
                <a:spcPts val="2100"/>
              </a:lnSpc>
              <a:spcBef>
                <a:spcPts val="0"/>
              </a:spcBef>
              <a:buNone/>
            </a:pPr>
            <a:r>
              <a:rPr lang="zh-CN" altLang="en-US" sz="3100" b="1" dirty="0" smtClean="0">
                <a:solidFill>
                  <a:srgbClr val="FF0000"/>
                </a:solidFill>
              </a:rPr>
              <a:t>命题保密：</a:t>
            </a:r>
            <a:r>
              <a:rPr lang="zh-CN" altLang="en-US" sz="3100" b="1" dirty="0" smtClean="0"/>
              <a:t>优盘、邮件、微信等</a:t>
            </a:r>
            <a:endParaRPr lang="en-US" altLang="zh-CN" sz="3100" b="1" dirty="0" smtClean="0"/>
          </a:p>
          <a:p>
            <a:pPr>
              <a:lnSpc>
                <a:spcPts val="2400"/>
              </a:lnSpc>
              <a:spcBef>
                <a:spcPts val="0"/>
              </a:spcBef>
              <a:buNone/>
            </a:pPr>
            <a:endParaRPr lang="en-US" altLang="zh-CN" b="1" dirty="0" smtClean="0"/>
          </a:p>
          <a:p>
            <a:pPr>
              <a:buNone/>
            </a:pPr>
            <a:endParaRPr lang="zh-CN" altLang="en-US" b="1" u="sng" dirty="0" smtClean="0"/>
          </a:p>
          <a:p>
            <a:pPr>
              <a:buNone/>
            </a:pP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714480" y="714356"/>
            <a:ext cx="5357850" cy="54118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3011323" y="714356"/>
            <a:ext cx="3121354" cy="519749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2357422" y="903301"/>
            <a:ext cx="4429156" cy="4525963"/>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17514"/>
            <a:ext cx="8229600" cy="654032"/>
          </a:xfrm>
        </p:spPr>
        <p:txBody>
          <a:bodyPr>
            <a:normAutofit/>
          </a:bodyPr>
          <a:lstStyle/>
          <a:p>
            <a:r>
              <a:rPr lang="zh-CN" altLang="en-US" sz="3600" dirty="0" smtClean="0"/>
              <a:t>二、考试</a:t>
            </a:r>
            <a:r>
              <a:rPr lang="en-US" altLang="zh-CN" sz="3600" dirty="0" smtClean="0"/>
              <a:t>/</a:t>
            </a:r>
            <a:r>
              <a:rPr lang="zh-CN" altLang="en-US" sz="3600" dirty="0" smtClean="0"/>
              <a:t>监考</a:t>
            </a:r>
            <a:endParaRPr lang="zh-CN" altLang="en-US" sz="3600" dirty="0"/>
          </a:p>
        </p:txBody>
      </p:sp>
      <p:sp>
        <p:nvSpPr>
          <p:cNvPr id="3" name="内容占位符 2"/>
          <p:cNvSpPr>
            <a:spLocks noGrp="1"/>
          </p:cNvSpPr>
          <p:nvPr>
            <p:ph idx="1"/>
          </p:nvPr>
        </p:nvSpPr>
        <p:spPr>
          <a:xfrm>
            <a:off x="285720" y="1071546"/>
            <a:ext cx="8401080" cy="5054617"/>
          </a:xfrm>
        </p:spPr>
        <p:txBody>
          <a:bodyPr>
            <a:normAutofit/>
          </a:bodyPr>
          <a:lstStyle/>
          <a:p>
            <a:pPr>
              <a:lnSpc>
                <a:spcPts val="2400"/>
              </a:lnSpc>
              <a:spcBef>
                <a:spcPts val="0"/>
              </a:spcBef>
              <a:buNone/>
            </a:pPr>
            <a:r>
              <a:rPr lang="zh-CN" altLang="en-US" sz="1500" b="1" dirty="0" smtClean="0">
                <a:solidFill>
                  <a:srgbClr val="FF0000"/>
                </a:solidFill>
              </a:rPr>
              <a:t>试卷考试组织：</a:t>
            </a:r>
            <a:endParaRPr lang="en-US" altLang="zh-CN" sz="1500" b="1" dirty="0" smtClean="0">
              <a:solidFill>
                <a:srgbClr val="FF0000"/>
              </a:solidFill>
            </a:endParaRPr>
          </a:p>
          <a:p>
            <a:pPr>
              <a:lnSpc>
                <a:spcPts val="2400"/>
              </a:lnSpc>
              <a:spcBef>
                <a:spcPts val="0"/>
              </a:spcBef>
              <a:buNone/>
            </a:pPr>
            <a:r>
              <a:rPr lang="zh-CN" altLang="en-US" sz="1500" b="1" dirty="0" smtClean="0"/>
              <a:t>随堂试卷考试：选修课程课堂教学周的最后一周</a:t>
            </a:r>
          </a:p>
          <a:p>
            <a:pPr>
              <a:lnSpc>
                <a:spcPts val="2400"/>
              </a:lnSpc>
              <a:spcBef>
                <a:spcPts val="0"/>
              </a:spcBef>
              <a:buNone/>
            </a:pPr>
            <a:r>
              <a:rPr lang="zh-CN" altLang="en-US" sz="1500" b="1" dirty="0" smtClean="0"/>
              <a:t>自行组织试卷考试：</a:t>
            </a:r>
            <a:r>
              <a:rPr lang="en-US" altLang="zh-CN" sz="1500" b="1" dirty="0" smtClean="0"/>
              <a:t> </a:t>
            </a:r>
            <a:r>
              <a:rPr lang="zh-CN" altLang="en-US" sz="1500" b="1" dirty="0" smtClean="0"/>
              <a:t>必修课自行组织考试，</a:t>
            </a:r>
            <a:r>
              <a:rPr lang="en-US" altLang="zh-CN" sz="1500" b="1" dirty="0" smtClean="0"/>
              <a:t>《</a:t>
            </a:r>
            <a:r>
              <a:rPr lang="zh-CN" altLang="en-US" sz="1500" b="1" dirty="0" smtClean="0"/>
              <a:t>南京财经大学自行组织考试申请表</a:t>
            </a:r>
            <a:r>
              <a:rPr lang="en-US" altLang="zh-CN" sz="1500" b="1" dirty="0" smtClean="0"/>
              <a:t>》</a:t>
            </a:r>
            <a:r>
              <a:rPr lang="zh-CN" altLang="en-US" sz="1500" b="1" dirty="0" smtClean="0"/>
              <a:t>，教务处备案</a:t>
            </a:r>
            <a:endParaRPr lang="en-US" altLang="zh-CN" sz="1500" b="1" dirty="0" smtClean="0"/>
          </a:p>
          <a:p>
            <a:pPr>
              <a:lnSpc>
                <a:spcPts val="2400"/>
              </a:lnSpc>
              <a:spcBef>
                <a:spcPts val="0"/>
              </a:spcBef>
              <a:buNone/>
            </a:pPr>
            <a:r>
              <a:rPr lang="zh-CN" altLang="en-US" sz="1500" b="1" dirty="0" smtClean="0"/>
              <a:t>统一组织试卷考试：考试周（课堂教学周后的二周内），一般为必修课试卷考试</a:t>
            </a:r>
            <a:endParaRPr lang="en-US" altLang="zh-CN" sz="1500" b="1" dirty="0" smtClean="0"/>
          </a:p>
          <a:p>
            <a:pPr>
              <a:lnSpc>
                <a:spcPts val="2400"/>
              </a:lnSpc>
              <a:spcBef>
                <a:spcPts val="0"/>
              </a:spcBef>
              <a:buNone/>
            </a:pPr>
            <a:r>
              <a:rPr lang="zh-CN" altLang="en-US" sz="1500" b="1" dirty="0" smtClean="0">
                <a:solidFill>
                  <a:srgbClr val="FF0000"/>
                </a:solidFill>
              </a:rPr>
              <a:t>考试时间：</a:t>
            </a:r>
            <a:r>
              <a:rPr lang="zh-CN" altLang="en-US" sz="1500" b="1" dirty="0" smtClean="0"/>
              <a:t>笔试</a:t>
            </a:r>
            <a:r>
              <a:rPr lang="en-US" altLang="zh-CN" sz="1500" b="1" dirty="0" smtClean="0"/>
              <a:t>120</a:t>
            </a:r>
            <a:r>
              <a:rPr lang="zh-CN" altLang="en-US" sz="1500" b="1" dirty="0" smtClean="0"/>
              <a:t>分钟；口试</a:t>
            </a:r>
            <a:r>
              <a:rPr lang="en-US" altLang="zh-CN" sz="1500" b="1" dirty="0" smtClean="0"/>
              <a:t>10-30</a:t>
            </a:r>
            <a:r>
              <a:rPr lang="zh-CN" altLang="en-US" sz="1500" b="1" dirty="0" smtClean="0"/>
              <a:t>分钟</a:t>
            </a:r>
            <a:endParaRPr lang="en-US" altLang="zh-CN" sz="1500" b="1" dirty="0" smtClean="0"/>
          </a:p>
          <a:p>
            <a:pPr>
              <a:lnSpc>
                <a:spcPts val="2400"/>
              </a:lnSpc>
              <a:spcBef>
                <a:spcPts val="0"/>
              </a:spcBef>
              <a:buNone/>
            </a:pPr>
            <a:r>
              <a:rPr lang="zh-CN" altLang="en-US" sz="1500" b="1" dirty="0" smtClean="0">
                <a:solidFill>
                  <a:srgbClr val="FF0000"/>
                </a:solidFill>
              </a:rPr>
              <a:t>主考职责：</a:t>
            </a:r>
            <a:r>
              <a:rPr lang="zh-CN" altLang="en-US" sz="1500" b="1" dirty="0" smtClean="0"/>
              <a:t>处理考试中发现的与试卷内容有关的问题；</a:t>
            </a:r>
            <a:r>
              <a:rPr lang="en-US" altLang="zh-CN" sz="1500" b="1" dirty="0" smtClean="0"/>
              <a:t>《</a:t>
            </a:r>
            <a:r>
              <a:rPr lang="zh-CN" altLang="en-US" sz="1500" b="1" dirty="0" smtClean="0"/>
              <a:t>考场情况记录表</a:t>
            </a:r>
            <a:r>
              <a:rPr lang="en-US" altLang="zh-CN" sz="1500" b="1" dirty="0" smtClean="0"/>
              <a:t>》</a:t>
            </a:r>
            <a:r>
              <a:rPr lang="zh-CN" altLang="en-US" sz="1500" b="1" dirty="0" smtClean="0"/>
              <a:t>签字</a:t>
            </a:r>
            <a:endParaRPr lang="en-US" altLang="zh-CN" sz="1500" b="1" dirty="0" smtClean="0"/>
          </a:p>
          <a:p>
            <a:pPr>
              <a:lnSpc>
                <a:spcPts val="2400"/>
              </a:lnSpc>
              <a:spcBef>
                <a:spcPts val="0"/>
              </a:spcBef>
              <a:buNone/>
            </a:pPr>
            <a:r>
              <a:rPr lang="zh-CN" altLang="en-US" sz="1500" b="1" dirty="0" smtClean="0">
                <a:solidFill>
                  <a:srgbClr val="FF0000"/>
                </a:solidFill>
              </a:rPr>
              <a:t>监考职责：</a:t>
            </a:r>
            <a:r>
              <a:rPr lang="en-US" altLang="zh-CN" sz="1600" b="1" dirty="0" smtClean="0"/>
              <a:t> 《</a:t>
            </a:r>
            <a:r>
              <a:rPr lang="zh-CN" altLang="en-US" sz="1600" b="1" dirty="0" smtClean="0"/>
              <a:t>南京财经大学本科考试工作规程</a:t>
            </a:r>
            <a:r>
              <a:rPr lang="en-US" altLang="zh-CN" sz="1600" b="1" dirty="0" smtClean="0"/>
              <a:t>》P197</a:t>
            </a:r>
            <a:endParaRPr lang="en-US" altLang="zh-CN" sz="1500" b="1" dirty="0" smtClean="0"/>
          </a:p>
          <a:p>
            <a:pPr>
              <a:lnSpc>
                <a:spcPts val="2400"/>
              </a:lnSpc>
              <a:spcBef>
                <a:spcPts val="0"/>
              </a:spcBef>
              <a:buNone/>
            </a:pPr>
            <a:r>
              <a:rPr lang="en-US" altLang="zh-CN" sz="1500" b="1" dirty="0" smtClean="0"/>
              <a:t>1.</a:t>
            </a:r>
            <a:r>
              <a:rPr lang="zh-CN" altLang="en-US" sz="1600" b="1" dirty="0" smtClean="0"/>
              <a:t>监考人员</a:t>
            </a:r>
            <a:r>
              <a:rPr lang="en-US" altLang="zh-CN" sz="1600" b="1" dirty="0" smtClean="0"/>
              <a:t>2</a:t>
            </a:r>
            <a:r>
              <a:rPr lang="zh-CN" altLang="en-US" sz="1600" b="1" dirty="0" smtClean="0"/>
              <a:t>名</a:t>
            </a:r>
            <a:r>
              <a:rPr lang="en-US" altLang="zh-CN" sz="1600" b="1" dirty="0" smtClean="0"/>
              <a:t>/</a:t>
            </a:r>
            <a:r>
              <a:rPr lang="zh-CN" altLang="en-US" sz="1600" b="1" dirty="0" smtClean="0"/>
              <a:t>每考场，第一监考人必须为教师</a:t>
            </a:r>
            <a:endParaRPr lang="en-US" altLang="zh-CN" sz="1600" b="1" dirty="0" smtClean="0"/>
          </a:p>
          <a:p>
            <a:pPr>
              <a:lnSpc>
                <a:spcPts val="2400"/>
              </a:lnSpc>
              <a:spcBef>
                <a:spcPts val="0"/>
              </a:spcBef>
              <a:buNone/>
            </a:pPr>
            <a:r>
              <a:rPr lang="en-US" altLang="zh-CN" sz="1600" b="1" dirty="0" smtClean="0"/>
              <a:t>2.</a:t>
            </a:r>
            <a:r>
              <a:rPr lang="zh-CN" altLang="en-US" sz="1600" b="1" dirty="0" smtClean="0"/>
              <a:t>监考教师变动须填写</a:t>
            </a:r>
            <a:r>
              <a:rPr lang="en-US" altLang="zh-CN" sz="1600" b="1" dirty="0" smtClean="0"/>
              <a:t>《</a:t>
            </a:r>
            <a:r>
              <a:rPr lang="zh-CN" altLang="en-US" sz="1600" b="1" dirty="0" smtClean="0"/>
              <a:t>南京财经大学监考调换申请表</a:t>
            </a:r>
            <a:r>
              <a:rPr lang="en-US" altLang="zh-CN" sz="1600" b="1" dirty="0" smtClean="0"/>
              <a:t>》</a:t>
            </a:r>
          </a:p>
          <a:p>
            <a:pPr>
              <a:lnSpc>
                <a:spcPts val="2400"/>
              </a:lnSpc>
              <a:spcBef>
                <a:spcPts val="0"/>
              </a:spcBef>
              <a:buNone/>
            </a:pPr>
            <a:r>
              <a:rPr lang="en-US" altLang="zh-CN" sz="1600" b="1" dirty="0" smtClean="0"/>
              <a:t>3.</a:t>
            </a:r>
            <a:r>
              <a:rPr lang="zh-CN" altLang="en-US" sz="1600" b="1" dirty="0" smtClean="0"/>
              <a:t>第一监考人提前</a:t>
            </a:r>
            <a:r>
              <a:rPr lang="en-US" altLang="zh-CN" sz="1600" b="1" dirty="0" smtClean="0"/>
              <a:t>30</a:t>
            </a:r>
            <a:r>
              <a:rPr lang="zh-CN" altLang="en-US" sz="1600" b="1" dirty="0" smtClean="0"/>
              <a:t>分钟领取试卷</a:t>
            </a:r>
            <a:endParaRPr lang="en-US" altLang="zh-CN" sz="1600" b="1" dirty="0" smtClean="0"/>
          </a:p>
          <a:p>
            <a:pPr>
              <a:lnSpc>
                <a:spcPts val="2400"/>
              </a:lnSpc>
              <a:spcBef>
                <a:spcPts val="0"/>
              </a:spcBef>
              <a:buNone/>
            </a:pPr>
            <a:r>
              <a:rPr lang="en-US" altLang="zh-CN" sz="1600" b="1" dirty="0" smtClean="0"/>
              <a:t>4.</a:t>
            </a:r>
            <a:r>
              <a:rPr lang="zh-CN" altLang="en-US" sz="1500" b="1" dirty="0" smtClean="0"/>
              <a:t>排考试座位</a:t>
            </a:r>
            <a:r>
              <a:rPr lang="en-US" altLang="zh-CN" sz="1500" b="1" dirty="0" smtClean="0"/>
              <a:t>/</a:t>
            </a:r>
            <a:r>
              <a:rPr lang="zh-CN" altLang="en-US" sz="1500" b="1" dirty="0" smtClean="0"/>
              <a:t>检查三证（学生证、身份证、重新证</a:t>
            </a:r>
            <a:r>
              <a:rPr lang="en-US" altLang="zh-CN" sz="1500" b="1" dirty="0" smtClean="0"/>
              <a:t>/</a:t>
            </a:r>
            <a:r>
              <a:rPr lang="zh-CN" altLang="en-US" sz="1500" b="1" dirty="0" smtClean="0"/>
              <a:t>准考证）</a:t>
            </a:r>
            <a:r>
              <a:rPr lang="en-US" altLang="zh-CN" sz="1500" b="1" dirty="0" smtClean="0"/>
              <a:t>/</a:t>
            </a:r>
            <a:r>
              <a:rPr lang="zh-CN" altLang="en-US" sz="1500" b="1" dirty="0" smtClean="0"/>
              <a:t>申明考场纪律</a:t>
            </a:r>
            <a:r>
              <a:rPr lang="en-US" altLang="zh-CN" sz="1500" b="1" dirty="0" smtClean="0"/>
              <a:t>/</a:t>
            </a:r>
            <a:r>
              <a:rPr lang="zh-CN" altLang="en-US" sz="1500" b="1" dirty="0" smtClean="0"/>
              <a:t>发放、回收试卷</a:t>
            </a:r>
            <a:endParaRPr lang="en-US" altLang="zh-CN" sz="1500" b="1" dirty="0" smtClean="0"/>
          </a:p>
          <a:p>
            <a:pPr>
              <a:lnSpc>
                <a:spcPts val="2400"/>
              </a:lnSpc>
              <a:spcBef>
                <a:spcPts val="0"/>
              </a:spcBef>
              <a:buNone/>
            </a:pPr>
            <a:r>
              <a:rPr lang="en-US" altLang="zh-CN" sz="1500" b="1" dirty="0" smtClean="0"/>
              <a:t>5.</a:t>
            </a:r>
            <a:r>
              <a:rPr lang="zh-CN" altLang="en-US" sz="1500" b="1" dirty="0" smtClean="0"/>
              <a:t>发放</a:t>
            </a:r>
            <a:r>
              <a:rPr lang="en-US" altLang="zh-CN" sz="1500" b="1" dirty="0" smtClean="0"/>
              <a:t>《</a:t>
            </a:r>
            <a:r>
              <a:rPr lang="zh-CN" altLang="en-US" sz="1500" b="1" dirty="0" smtClean="0"/>
              <a:t>考试签到表</a:t>
            </a:r>
            <a:r>
              <a:rPr lang="en-US" altLang="zh-CN" sz="1500" b="1" dirty="0" smtClean="0"/>
              <a:t>》</a:t>
            </a:r>
            <a:r>
              <a:rPr lang="zh-CN" altLang="en-US" sz="1500" b="1" dirty="0" smtClean="0"/>
              <a:t>督促学生签到，</a:t>
            </a:r>
            <a:r>
              <a:rPr lang="zh-CN" altLang="en-US" sz="1600" b="1" dirty="0" smtClean="0"/>
              <a:t>填写</a:t>
            </a:r>
            <a:r>
              <a:rPr lang="en-US" altLang="zh-CN" sz="1600" b="1" dirty="0" smtClean="0"/>
              <a:t>《</a:t>
            </a:r>
            <a:r>
              <a:rPr lang="zh-CN" altLang="en-US" sz="1600" b="1" dirty="0" smtClean="0"/>
              <a:t>考场情况记录表</a:t>
            </a:r>
            <a:r>
              <a:rPr lang="en-US" altLang="zh-CN" sz="1600" b="1" dirty="0" smtClean="0"/>
              <a:t>》</a:t>
            </a:r>
          </a:p>
          <a:p>
            <a:pPr>
              <a:lnSpc>
                <a:spcPts val="2400"/>
              </a:lnSpc>
              <a:spcBef>
                <a:spcPts val="0"/>
              </a:spcBef>
              <a:buNone/>
            </a:pPr>
            <a:r>
              <a:rPr lang="en-US" altLang="zh-CN" sz="1600" b="1" dirty="0" smtClean="0"/>
              <a:t>6.</a:t>
            </a:r>
            <a:r>
              <a:rPr lang="zh-CN" altLang="en-US" sz="1600" b="1" dirty="0" smtClean="0"/>
              <a:t>迟到</a:t>
            </a:r>
            <a:r>
              <a:rPr lang="en-US" altLang="zh-CN" sz="1600" b="1" dirty="0" smtClean="0"/>
              <a:t>30</a:t>
            </a:r>
            <a:r>
              <a:rPr lang="zh-CN" altLang="en-US" sz="1600" b="1" dirty="0" smtClean="0"/>
              <a:t>分钟，不允许进入考场，做旷考</a:t>
            </a:r>
            <a:r>
              <a:rPr lang="en-US" altLang="zh-CN" sz="1600" b="1" dirty="0" smtClean="0"/>
              <a:t>/</a:t>
            </a:r>
            <a:r>
              <a:rPr lang="zh-CN" altLang="en-US" sz="1600" b="1" dirty="0" smtClean="0"/>
              <a:t>开考</a:t>
            </a:r>
            <a:r>
              <a:rPr lang="en-US" altLang="zh-CN" sz="1600" b="1" dirty="0" smtClean="0"/>
              <a:t>30</a:t>
            </a:r>
            <a:r>
              <a:rPr lang="zh-CN" altLang="en-US" sz="1600" b="1" dirty="0" smtClean="0"/>
              <a:t>分钟内考试结束前</a:t>
            </a:r>
            <a:r>
              <a:rPr lang="en-US" altLang="zh-CN" sz="1600" b="1" dirty="0" smtClean="0"/>
              <a:t>10</a:t>
            </a:r>
            <a:r>
              <a:rPr lang="zh-CN" altLang="en-US" sz="1600" b="1" dirty="0" smtClean="0"/>
              <a:t>分钟不允许离开考场</a:t>
            </a:r>
            <a:endParaRPr lang="en-US" altLang="zh-CN" sz="1500" b="1" dirty="0" smtClean="0"/>
          </a:p>
          <a:p>
            <a:pPr>
              <a:lnSpc>
                <a:spcPts val="2400"/>
              </a:lnSpc>
              <a:spcBef>
                <a:spcPts val="0"/>
              </a:spcBef>
              <a:buNone/>
            </a:pPr>
            <a:r>
              <a:rPr lang="en-US" altLang="zh-CN" sz="1500" b="1" dirty="0" smtClean="0"/>
              <a:t>7.</a:t>
            </a:r>
            <a:r>
              <a:rPr lang="zh-CN" altLang="en-US" sz="1500" b="1" dirty="0" smtClean="0"/>
              <a:t>遵守监考纪律</a:t>
            </a:r>
            <a:endParaRPr lang="en-US" altLang="zh-CN" sz="1500" b="1" dirty="0" smtClean="0"/>
          </a:p>
          <a:p>
            <a:pPr>
              <a:lnSpc>
                <a:spcPts val="2400"/>
              </a:lnSpc>
              <a:spcBef>
                <a:spcPts val="0"/>
              </a:spcBef>
              <a:buNone/>
            </a:pPr>
            <a:r>
              <a:rPr lang="en-US" altLang="zh-CN" sz="1500" b="1" dirty="0" smtClean="0"/>
              <a:t>8.</a:t>
            </a:r>
            <a:r>
              <a:rPr lang="zh-CN" altLang="en-US" sz="1500" b="1" dirty="0" smtClean="0"/>
              <a:t>对违纪、作弊行为做出认定</a:t>
            </a:r>
            <a:endParaRPr lang="en-US" altLang="zh-CN" sz="1500"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1789</Words>
  <Application>Microsoft Office PowerPoint</Application>
  <PresentationFormat>全屏显示(4:3)</PresentationFormat>
  <Paragraphs>82</Paragraphs>
  <Slides>30</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30</vt:i4>
      </vt:variant>
    </vt:vector>
  </HeadingPairs>
  <TitlesOfParts>
    <vt:vector size="32" baseType="lpstr">
      <vt:lpstr>Office 主题</vt:lpstr>
      <vt:lpstr>金山 WPS 文字</vt:lpstr>
      <vt:lpstr>考试监考及阅卷规范</vt:lpstr>
      <vt:lpstr>考试相关制度、通知</vt:lpstr>
      <vt:lpstr>幻灯片 3</vt:lpstr>
      <vt:lpstr>CONTENTS</vt:lpstr>
      <vt:lpstr>一、命题</vt:lpstr>
      <vt:lpstr>幻灯片 6</vt:lpstr>
      <vt:lpstr>幻灯片 7</vt:lpstr>
      <vt:lpstr>幻灯片 8</vt:lpstr>
      <vt:lpstr>二、考试/监考</vt:lpstr>
      <vt:lpstr>幻灯片 10</vt:lpstr>
      <vt:lpstr>幻灯片 11</vt:lpstr>
      <vt:lpstr>幻灯片 12</vt:lpstr>
      <vt:lpstr>幻灯片 13</vt:lpstr>
      <vt:lpstr>三、阅卷</vt:lpstr>
      <vt:lpstr>幻灯片 15</vt:lpstr>
      <vt:lpstr>幻灯片 16</vt:lpstr>
      <vt:lpstr>幻灯片 17</vt:lpstr>
      <vt:lpstr>幻灯片 18</vt:lpstr>
      <vt:lpstr>幻灯片 19</vt:lpstr>
      <vt:lpstr>幻灯片 20</vt:lpstr>
      <vt:lpstr>四、成绩</vt:lpstr>
      <vt:lpstr>幻灯片 22</vt:lpstr>
      <vt:lpstr>五、析卷</vt:lpstr>
      <vt:lpstr>幻灯片 24</vt:lpstr>
      <vt:lpstr>六、归档</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z600</dc:creator>
  <cp:lastModifiedBy>Administrator</cp:lastModifiedBy>
  <cp:revision>81</cp:revision>
  <dcterms:created xsi:type="dcterms:W3CDTF">2017-03-30T13:00:00Z</dcterms:created>
  <dcterms:modified xsi:type="dcterms:W3CDTF">2017-06-21T08:08:54Z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